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5"/>
  </p:notesMasterIdLst>
  <p:sldIdLst>
    <p:sldId id="308" r:id="rId2"/>
    <p:sldId id="353" r:id="rId3"/>
    <p:sldId id="334" r:id="rId4"/>
    <p:sldId id="309" r:id="rId5"/>
    <p:sldId id="314" r:id="rId6"/>
    <p:sldId id="315" r:id="rId7"/>
    <p:sldId id="316" r:id="rId8"/>
    <p:sldId id="313" r:id="rId9"/>
    <p:sldId id="320" r:id="rId10"/>
    <p:sldId id="321" r:id="rId11"/>
    <p:sldId id="322" r:id="rId12"/>
    <p:sldId id="323" r:id="rId13"/>
    <p:sldId id="319" r:id="rId14"/>
    <p:sldId id="317" r:id="rId15"/>
    <p:sldId id="318" r:id="rId16"/>
    <p:sldId id="340" r:id="rId17"/>
    <p:sldId id="341" r:id="rId18"/>
    <p:sldId id="342" r:id="rId19"/>
    <p:sldId id="325" r:id="rId20"/>
    <p:sldId id="333" r:id="rId21"/>
    <p:sldId id="344" r:id="rId22"/>
    <p:sldId id="345" r:id="rId23"/>
    <p:sldId id="335" r:id="rId24"/>
    <p:sldId id="346" r:id="rId25"/>
    <p:sldId id="347" r:id="rId26"/>
    <p:sldId id="348" r:id="rId27"/>
    <p:sldId id="336" r:id="rId28"/>
    <p:sldId id="349" r:id="rId29"/>
    <p:sldId id="350" r:id="rId30"/>
    <p:sldId id="337" r:id="rId31"/>
    <p:sldId id="351" r:id="rId32"/>
    <p:sldId id="352" r:id="rId33"/>
    <p:sldId id="338" r:id="rId34"/>
    <p:sldId id="354" r:id="rId35"/>
    <p:sldId id="339" r:id="rId36"/>
    <p:sldId id="355" r:id="rId37"/>
    <p:sldId id="324" r:id="rId38"/>
    <p:sldId id="356" r:id="rId39"/>
    <p:sldId id="326" r:id="rId40"/>
    <p:sldId id="330" r:id="rId41"/>
    <p:sldId id="331" r:id="rId42"/>
    <p:sldId id="332" r:id="rId43"/>
    <p:sldId id="359" r:id="rId44"/>
  </p:sldIdLst>
  <p:sldSz cx="22860000" cy="12801600"/>
  <p:notesSz cx="6858000" cy="9144000"/>
  <p:defaultTextStyle>
    <a:defPPr>
      <a:defRPr lang="en-US"/>
    </a:defPPr>
    <a:lvl1pPr marL="0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1pPr>
    <a:lvl2pPr marL="746150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2pPr>
    <a:lvl3pPr marL="1492301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3pPr>
    <a:lvl4pPr marL="2238451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4pPr>
    <a:lvl5pPr marL="2984602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5pPr>
    <a:lvl6pPr marL="3730752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6pPr>
    <a:lvl7pPr marL="4476902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7pPr>
    <a:lvl8pPr marL="5223053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8pPr>
    <a:lvl9pPr marL="5969203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7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3712" autoAdjust="0"/>
  </p:normalViewPr>
  <p:slideViewPr>
    <p:cSldViewPr snapToGrid="0">
      <p:cViewPr>
        <p:scale>
          <a:sx n="40" d="100"/>
          <a:sy n="40" d="100"/>
        </p:scale>
        <p:origin x="-534" y="-72"/>
      </p:cViewPr>
      <p:guideLst>
        <p:guide orient="horz" pos="4032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8842-F095-4D20-9879-4733B8D2F7A9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59370-462A-4B40-848B-5703CE82B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1pPr>
    <a:lvl2pPr marL="746150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2pPr>
    <a:lvl3pPr marL="1492301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3pPr>
    <a:lvl4pPr marL="2238451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4pPr>
    <a:lvl5pPr marL="298460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5pPr>
    <a:lvl6pPr marL="373075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6pPr>
    <a:lvl7pPr marL="447690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7pPr>
    <a:lvl8pPr marL="5223053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8pPr>
    <a:lvl9pPr marL="5969203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7D70-F193-4353-836F-31B604DF4B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7D70-F193-4353-836F-31B604DF4B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7D70-F193-4353-836F-31B604DF4B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0" y="2095078"/>
            <a:ext cx="17145000" cy="4456853"/>
          </a:xfrm>
        </p:spPr>
        <p:txBody>
          <a:bodyPr anchor="b"/>
          <a:lstStyle>
            <a:lvl1pPr algn="ctr">
              <a:defRPr sz="1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6723804"/>
            <a:ext cx="17145000" cy="3090756"/>
          </a:xfrm>
        </p:spPr>
        <p:txBody>
          <a:bodyPr/>
          <a:lstStyle>
            <a:lvl1pPr marL="0" indent="0" algn="ctr">
              <a:buNone/>
              <a:defRPr sz="448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1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4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7" y="681567"/>
            <a:ext cx="4929188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5" y="681567"/>
            <a:ext cx="14501813" cy="10848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4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3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pic>
        <p:nvPicPr>
          <p:cNvPr id="14" name="Picture 13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5" y="12022795"/>
            <a:ext cx="2025000" cy="23682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21316" y="11343870"/>
            <a:ext cx="4235020" cy="1390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38"/>
          </a:p>
        </p:txBody>
      </p:sp>
      <p:pic>
        <p:nvPicPr>
          <p:cNvPr id="16" name="Picture 15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9" y="12244066"/>
            <a:ext cx="2025000" cy="236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684560" y="11735798"/>
            <a:ext cx="1687731" cy="7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9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men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zentare-bkg-domeni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2859998" cy="128015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83259" y="1431409"/>
            <a:ext cx="14428343" cy="1107105"/>
          </a:xfrm>
          <a:solidFill>
            <a:schemeClr val="bg1"/>
          </a:solidFill>
        </p:spPr>
        <p:txBody>
          <a:bodyPr lIns="80226" tIns="0" rIns="0" bIns="0">
            <a:noAutofit/>
          </a:bodyPr>
          <a:lstStyle>
            <a:lvl1pPr algn="l">
              <a:defRPr sz="6700" b="1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2158" y="3176695"/>
            <a:ext cx="7380000" cy="7337213"/>
          </a:xfrm>
        </p:spPr>
        <p:txBody>
          <a:bodyPr lIns="0" tIns="0" rIns="0" bIns="0" anchor="ctr" anchorCtr="0">
            <a:normAutofit/>
          </a:bodyPr>
          <a:lstStyle>
            <a:lvl1pPr marL="0" indent="0" algn="just">
              <a:buNone/>
              <a:defRPr sz="4000"/>
            </a:lvl1pPr>
            <a:lvl2pPr marL="1018870" indent="0">
              <a:buNone/>
              <a:defRPr sz="2700"/>
            </a:lvl2pPr>
            <a:lvl3pPr marL="2037740" indent="0">
              <a:buNone/>
              <a:defRPr sz="2200"/>
            </a:lvl3pPr>
            <a:lvl4pPr marL="3056611" indent="0">
              <a:buNone/>
              <a:defRPr sz="2000"/>
            </a:lvl4pPr>
            <a:lvl5pPr marL="4075481" indent="0">
              <a:buNone/>
              <a:defRPr sz="2000"/>
            </a:lvl5pPr>
            <a:lvl6pPr marL="5094351" indent="0">
              <a:buNone/>
              <a:defRPr sz="2000"/>
            </a:lvl6pPr>
            <a:lvl7pPr marL="6113221" indent="0">
              <a:buNone/>
              <a:defRPr sz="2000"/>
            </a:lvl7pPr>
            <a:lvl8pPr marL="7132091" indent="0">
              <a:buNone/>
              <a:defRPr sz="2000"/>
            </a:lvl8pPr>
            <a:lvl9pPr marL="8150962" indent="0">
              <a:buNone/>
              <a:defRPr sz="2000"/>
            </a:lvl9pPr>
          </a:lstStyle>
          <a:p>
            <a:pPr lvl="0"/>
            <a:r>
              <a:rPr lang="cs-CZ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9896668" y="948267"/>
            <a:ext cx="1608665" cy="20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774" tIns="101887" rIns="203774" bIns="101887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706823" y="233078"/>
            <a:ext cx="1695975" cy="1331564"/>
          </a:xfrm>
          <a:prstGeom prst="rect">
            <a:avLst/>
          </a:prstGeom>
        </p:spPr>
      </p:pic>
      <p:pic>
        <p:nvPicPr>
          <p:cNvPr id="16" name="Picture 15" descr="teamnet logo rgb.w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3" y="12171217"/>
            <a:ext cx="2700000" cy="236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84224" y="11859079"/>
            <a:ext cx="2250308" cy="7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rezentare-bkg-a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60000" cy="12801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31889" y="1431409"/>
            <a:ext cx="14098713" cy="1107105"/>
          </a:xfrm>
          <a:solidFill>
            <a:schemeClr val="bg1"/>
          </a:solidFill>
        </p:spPr>
        <p:txBody>
          <a:bodyPr lIns="80226" tIns="0" rIns="0" bIns="0">
            <a:normAutofit/>
          </a:bodyPr>
          <a:lstStyle>
            <a:lvl1pPr algn="l">
              <a:defRPr sz="6700" b="1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811" y="2987041"/>
            <a:ext cx="19260348" cy="8754982"/>
          </a:xfrm>
        </p:spPr>
        <p:txBody>
          <a:bodyPr lIns="0" tIns="0" rIns="0" bIns="0" anchor="ctr" anchorCtr="0">
            <a:normAutofit/>
          </a:bodyPr>
          <a:lstStyle>
            <a:lvl1pPr marL="636794" indent="-636794" algn="just">
              <a:spcBef>
                <a:spcPts val="0"/>
              </a:spcBef>
              <a:buClr>
                <a:srgbClr val="E60000"/>
              </a:buClr>
              <a:buFont typeface="Arial" panose="020B0604020202020204" pitchFamily="34" charset="0"/>
              <a:buChar char="•"/>
              <a:defRPr sz="4000"/>
            </a:lvl1pPr>
            <a:lvl2pPr algn="just">
              <a:spcBef>
                <a:spcPts val="0"/>
              </a:spcBef>
              <a:buClr>
                <a:srgbClr val="E60000"/>
              </a:buClr>
              <a:defRPr sz="3600"/>
            </a:lvl2pPr>
            <a:lvl3pPr algn="just">
              <a:spcBef>
                <a:spcPts val="0"/>
              </a:spcBef>
              <a:defRPr sz="3600"/>
            </a:lvl3pPr>
            <a:lvl4pPr algn="just">
              <a:spcBef>
                <a:spcPts val="0"/>
              </a:spcBef>
              <a:buClr>
                <a:srgbClr val="E60000"/>
              </a:buClr>
              <a:defRPr sz="3600"/>
            </a:lvl4pPr>
            <a:lvl5pPr algn="just">
              <a:spcBef>
                <a:spcPts val="0"/>
              </a:spcBef>
              <a:defRPr sz="3600"/>
            </a:lvl5pPr>
          </a:lstStyle>
          <a:p>
            <a:pPr lvl="0"/>
            <a:r>
              <a:rPr lang="cs-CZ" dirty="0"/>
              <a:t>Click to edit Master text styles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/>
              <a:t>Third level</a:t>
            </a:r>
          </a:p>
          <a:p>
            <a:pPr lvl="3"/>
            <a:r>
              <a:rPr lang="cs-CZ" dirty="0"/>
              <a:t>Fourth level</a:t>
            </a:r>
          </a:p>
          <a:p>
            <a:pPr lvl="4"/>
            <a:r>
              <a:rPr lang="cs-CZ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896668" y="948267"/>
            <a:ext cx="1608665" cy="20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774" tIns="101887" rIns="203774" bIns="10188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706823" y="233078"/>
            <a:ext cx="1695975" cy="1331564"/>
          </a:xfrm>
          <a:prstGeom prst="rect">
            <a:avLst/>
          </a:prstGeom>
        </p:spPr>
      </p:pic>
      <p:pic>
        <p:nvPicPr>
          <p:cNvPr id="11" name="Picture 10" descr="teamnet logo rgb.w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3" y="12171217"/>
            <a:ext cx="2700000" cy="236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84224" y="11859079"/>
            <a:ext cx="2250308" cy="7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63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2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13.04.2016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19" y="3191512"/>
            <a:ext cx="19716750" cy="5325109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19" y="8566999"/>
            <a:ext cx="19716750" cy="2800349"/>
          </a:xfrm>
        </p:spPr>
        <p:txBody>
          <a:bodyPr/>
          <a:lstStyle>
            <a:lvl1pPr marL="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1pPr>
            <a:lvl2pPr marL="853455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2pPr>
            <a:lvl3pPr marL="170691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3pPr>
            <a:lvl4pPr marL="256036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4pPr>
            <a:lvl5pPr marL="341382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5pPr>
            <a:lvl6pPr marL="426727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6pPr>
            <a:lvl7pPr marL="512073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7pPr>
            <a:lvl8pPr marL="5974187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8pPr>
            <a:lvl9pPr marL="6827642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3407833"/>
            <a:ext cx="971550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3407833"/>
            <a:ext cx="971550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7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681568"/>
            <a:ext cx="19716750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3" y="3138171"/>
            <a:ext cx="9670851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3" y="4676140"/>
            <a:ext cx="9670851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5" y="3138171"/>
            <a:ext cx="9718478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5" y="4676140"/>
            <a:ext cx="9718478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8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853440"/>
            <a:ext cx="7372944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1843194"/>
            <a:ext cx="11572875" cy="9097433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840480"/>
            <a:ext cx="7372944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853440"/>
            <a:ext cx="7372944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7" y="1843194"/>
            <a:ext cx="11572875" cy="9097433"/>
          </a:xfrm>
        </p:spPr>
        <p:txBody>
          <a:bodyPr anchor="t"/>
          <a:lstStyle>
            <a:lvl1pPr marL="0" indent="0">
              <a:buNone/>
              <a:defRPr sz="5973"/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840480"/>
            <a:ext cx="7372944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681568"/>
            <a:ext cx="1971675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3407833"/>
            <a:ext cx="1971675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11865187"/>
            <a:ext cx="51435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F0F3-D689-4100-977F-5A806150915B}" type="datetimeFigureOut">
              <a:rPr lang="en-US" smtClean="0"/>
              <a:pPr/>
              <a:t>13-Apr-16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11865187"/>
            <a:ext cx="771525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11865187"/>
            <a:ext cx="51435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</p:sldLayoutIdLst>
  <p:timing>
    <p:tnLst>
      <p:par>
        <p:cTn id="1" dur="indefinite" restart="never" nodeType="tmRoot"/>
      </p:par>
    </p:tnLst>
  </p:timing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ancpi.r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453" y="4923359"/>
            <a:ext cx="18056531" cy="5437966"/>
          </a:xfrm>
          <a:prstGeom prst="rect">
            <a:avLst/>
          </a:prstGeom>
        </p:spPr>
        <p:txBody>
          <a:bodyPr wrap="square" lIns="203774" tIns="101887" rIns="203774" bIns="101887">
            <a:spAutoFit/>
          </a:bodyPr>
          <a:lstStyle/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r>
              <a:rPr lang="en-US" sz="4400" b="1" dirty="0" err="1" smtClean="0">
                <a:solidFill>
                  <a:srgbClr val="565A5C"/>
                </a:solidFill>
                <a:latin typeface="Arial"/>
                <a:cs typeface="Arial"/>
              </a:rPr>
              <a:t>Prezentare</a:t>
            </a:r>
            <a:r>
              <a:rPr lang="en-US" sz="4400" b="1" dirty="0" smtClean="0">
                <a:solidFill>
                  <a:srgbClr val="565A5C"/>
                </a:solidFill>
                <a:latin typeface="Arial"/>
                <a:cs typeface="Arial"/>
              </a:rPr>
              <a:t>: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Sistemul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Integrat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de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Cadastru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Publicitate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Imobiliar</a:t>
            </a:r>
            <a:r>
              <a:rPr lang="ro-RO" sz="4400" b="1" dirty="0" smtClean="0">
                <a:solidFill>
                  <a:srgbClr val="FF0000"/>
                </a:solidFill>
                <a:latin typeface="Arial"/>
                <a:cs typeface="Arial"/>
              </a:rPr>
              <a:t>ă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(e-Terra)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Versiunea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3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endParaRPr lang="en-US" sz="44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endParaRPr lang="en-US" sz="4400" b="1" dirty="0" smtClean="0">
              <a:solidFill>
                <a:srgbClr val="565A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EC090218-9DED-4231-8C8D-25A869D6E9E2}" type="slidenum">
              <a:rPr lang="en-US" sz="2200"/>
              <a:pPr/>
              <a:t>1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 -  </a:t>
            </a:r>
            <a:r>
              <a:rPr lang="en-US" sz="5400" dirty="0" err="1" smtClean="0"/>
              <a:t>Modelul</a:t>
            </a:r>
            <a:r>
              <a:rPr lang="en-US" sz="5400" dirty="0" smtClean="0"/>
              <a:t> de date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10</a:t>
            </a:fld>
            <a:endParaRPr lang="en-US" sz="2200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compatibil</a:t>
            </a:r>
            <a:r>
              <a:rPr lang="en-US" dirty="0" smtClean="0"/>
              <a:t> cu </a:t>
            </a:r>
            <a:r>
              <a:rPr lang="en-US" dirty="0" err="1" smtClean="0"/>
              <a:t>temele</a:t>
            </a:r>
            <a:r>
              <a:rPr lang="en-US" dirty="0" smtClean="0"/>
              <a:t> INSPIRE din </a:t>
            </a:r>
            <a:r>
              <a:rPr lang="en-US" dirty="0" err="1" smtClean="0"/>
              <a:t>punct</a:t>
            </a:r>
            <a:r>
              <a:rPr lang="en-US" dirty="0" smtClean="0"/>
              <a:t> de </a:t>
            </a:r>
            <a:r>
              <a:rPr lang="en-US" dirty="0" err="1" smtClean="0"/>
              <a:t>vedere</a:t>
            </a:r>
            <a:r>
              <a:rPr lang="en-US" dirty="0" smtClean="0"/>
              <a:t> a </a:t>
            </a:r>
            <a:r>
              <a:rPr lang="en-US" dirty="0" err="1" smtClean="0"/>
              <a:t>atributelor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relatiilor</a:t>
            </a:r>
            <a:r>
              <a:rPr lang="en-US" dirty="0" smtClean="0"/>
              <a:t>: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Cadastral Parcels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Cadastral Zoning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Cadastral Boundary 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Buildings</a:t>
            </a:r>
          </a:p>
          <a:p>
            <a:pPr algn="l">
              <a:lnSpc>
                <a:spcPct val="100000"/>
              </a:lnSpc>
            </a:pPr>
            <a:r>
              <a:rPr lang="en-US" dirty="0" err="1" smtClean="0"/>
              <a:t>adopta</a:t>
            </a:r>
            <a:r>
              <a:rPr lang="en-US" dirty="0" smtClean="0"/>
              <a:t> un model universal de </a:t>
            </a:r>
            <a:r>
              <a:rPr lang="en-US" dirty="0" err="1" smtClean="0"/>
              <a:t>reprezentare</a:t>
            </a:r>
            <a:r>
              <a:rPr lang="en-US" dirty="0" smtClean="0"/>
              <a:t> a </a:t>
            </a:r>
            <a:r>
              <a:rPr lang="en-US" dirty="0" err="1" smtClean="0"/>
              <a:t>persoanelor</a:t>
            </a:r>
            <a:r>
              <a:rPr lang="en-US" dirty="0" smtClean="0"/>
              <a:t>, </a:t>
            </a:r>
            <a:r>
              <a:rPr lang="en-US" dirty="0" err="1" smtClean="0"/>
              <a:t>functiilor</a:t>
            </a:r>
            <a:r>
              <a:rPr lang="en-US" dirty="0" smtClean="0"/>
              <a:t> </a:t>
            </a:r>
            <a:r>
              <a:rPr lang="en-US" dirty="0" err="1" smtClean="0"/>
              <a:t>acestora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relatiilor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in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organizatii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asigura</a:t>
            </a:r>
            <a:r>
              <a:rPr lang="en-US" dirty="0" smtClean="0"/>
              <a:t> </a:t>
            </a:r>
            <a:r>
              <a:rPr lang="en-US" dirty="0" err="1" smtClean="0"/>
              <a:t>infrastructura</a:t>
            </a:r>
            <a:r>
              <a:rPr lang="en-US" dirty="0" smtClean="0"/>
              <a:t> </a:t>
            </a:r>
            <a:r>
              <a:rPr lang="en-US" dirty="0" err="1" smtClean="0"/>
              <a:t>necesara</a:t>
            </a:r>
            <a:r>
              <a:rPr lang="en-US" dirty="0" smtClean="0"/>
              <a:t> </a:t>
            </a:r>
            <a:r>
              <a:rPr lang="en-US" dirty="0" err="1" smtClean="0"/>
              <a:t>versionarii</a:t>
            </a:r>
            <a:r>
              <a:rPr lang="en-US" dirty="0" smtClean="0"/>
              <a:t> </a:t>
            </a:r>
            <a:r>
              <a:rPr lang="en-US" dirty="0" err="1" smtClean="0"/>
              <a:t>cataloagelor</a:t>
            </a:r>
            <a:r>
              <a:rPr lang="en-US" dirty="0" smtClean="0"/>
              <a:t> (</a:t>
            </a:r>
            <a:r>
              <a:rPr lang="en-US" dirty="0" err="1" smtClean="0"/>
              <a:t>nomenclatoarelor</a:t>
            </a:r>
            <a:r>
              <a:rPr lang="en-US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structurile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</a:t>
            </a:r>
            <a:r>
              <a:rPr lang="en-US" dirty="0" err="1" smtClean="0"/>
              <a:t>auditarii</a:t>
            </a:r>
            <a:r>
              <a:rPr lang="en-US" dirty="0" smtClean="0"/>
              <a:t> complete a </a:t>
            </a:r>
            <a:r>
              <a:rPr lang="en-US" dirty="0" err="1" smtClean="0"/>
              <a:t>operatiilor</a:t>
            </a:r>
            <a:r>
              <a:rPr lang="en-US" dirty="0" smtClean="0"/>
              <a:t> (CUD)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3734" y="3554383"/>
            <a:ext cx="2045541" cy="208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6493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 -  </a:t>
            </a:r>
            <a:r>
              <a:rPr lang="en-US" sz="5400" dirty="0" err="1" smtClean="0"/>
              <a:t>Functionalitati</a:t>
            </a:r>
            <a:r>
              <a:rPr lang="en-US" sz="5400" dirty="0" smtClean="0"/>
              <a:t> (1)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11</a:t>
            </a:fld>
            <a:endParaRPr lang="en-US" sz="2200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/>
              <a:t>Interactiunea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r>
              <a:rPr lang="en-US" dirty="0" smtClean="0"/>
              <a:t> a </a:t>
            </a:r>
            <a:r>
              <a:rPr lang="en-US" dirty="0" err="1" smtClean="0"/>
              <a:t>actorilor</a:t>
            </a:r>
            <a:r>
              <a:rPr lang="en-US" dirty="0" smtClean="0"/>
              <a:t> </a:t>
            </a:r>
            <a:r>
              <a:rPr lang="en-US" dirty="0" err="1" smtClean="0"/>
              <a:t>externi</a:t>
            </a:r>
            <a:r>
              <a:rPr lang="en-US" dirty="0" smtClean="0"/>
              <a:t> cu:</a:t>
            </a:r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planul</a:t>
            </a:r>
            <a:r>
              <a:rPr lang="en-US" dirty="0" smtClean="0"/>
              <a:t> cadastral (</a:t>
            </a:r>
            <a:r>
              <a:rPr lang="en-US" dirty="0" err="1" smtClean="0"/>
              <a:t>autorizatii</a:t>
            </a:r>
            <a:r>
              <a:rPr lang="en-US" dirty="0" smtClean="0"/>
              <a:t>) - </a:t>
            </a:r>
            <a:r>
              <a:rPr lang="en-US" dirty="0" err="1" smtClean="0"/>
              <a:t>implementata</a:t>
            </a:r>
            <a:endParaRPr lang="en-US" dirty="0" smtClean="0"/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registrul</a:t>
            </a:r>
            <a:r>
              <a:rPr lang="en-US" dirty="0" smtClean="0"/>
              <a:t> </a:t>
            </a:r>
            <a:r>
              <a:rPr lang="en-US" dirty="0" err="1" smtClean="0"/>
              <a:t>cartilor</a:t>
            </a:r>
            <a:r>
              <a:rPr lang="en-US" dirty="0" smtClean="0"/>
              <a:t> </a:t>
            </a:r>
            <a:r>
              <a:rPr lang="en-US" dirty="0" err="1" smtClean="0"/>
              <a:t>funciare</a:t>
            </a:r>
            <a:r>
              <a:rPr lang="en-US" dirty="0" smtClean="0"/>
              <a:t> (</a:t>
            </a:r>
            <a:r>
              <a:rPr lang="en-US" dirty="0" err="1" smtClean="0"/>
              <a:t>notarii</a:t>
            </a:r>
            <a:r>
              <a:rPr lang="en-US" dirty="0" smtClean="0"/>
              <a:t>) – </a:t>
            </a:r>
            <a:r>
              <a:rPr lang="en-US" dirty="0" err="1" smtClean="0"/>
              <a:t>implementare</a:t>
            </a:r>
            <a:r>
              <a:rPr lang="en-US" dirty="0" smtClean="0"/>
              <a:t> </a:t>
            </a:r>
            <a:r>
              <a:rPr lang="en-US" dirty="0" err="1" smtClean="0"/>
              <a:t>posibila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Interogarea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en-US" dirty="0" err="1" smtClean="0"/>
              <a:t>spatiale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r>
              <a:rPr lang="en-US" dirty="0" smtClean="0"/>
              <a:t> </a:t>
            </a:r>
            <a:r>
              <a:rPr lang="en-US" dirty="0" err="1" smtClean="0"/>
              <a:t>expuse</a:t>
            </a:r>
            <a:r>
              <a:rPr lang="en-US" dirty="0" smtClean="0"/>
              <a:t> in format standard (WFS, WMS) + ESRI</a:t>
            </a:r>
          </a:p>
          <a:p>
            <a:pPr algn="l">
              <a:lnSpc>
                <a:spcPct val="100000"/>
              </a:lnSpc>
            </a:pP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avansata</a:t>
            </a:r>
            <a:r>
              <a:rPr lang="en-US" dirty="0" smtClean="0"/>
              <a:t> a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en-US" dirty="0" err="1" smtClean="0"/>
              <a:t>spatiale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Interogarea</a:t>
            </a:r>
            <a:r>
              <a:rPr lang="en-US" dirty="0" smtClean="0"/>
              <a:t> </a:t>
            </a:r>
            <a:r>
              <a:rPr lang="en-US" dirty="0" err="1" smtClean="0"/>
              <a:t>consolidata</a:t>
            </a:r>
            <a:r>
              <a:rPr lang="en-US" dirty="0" smtClean="0"/>
              <a:t> a </a:t>
            </a:r>
            <a:r>
              <a:rPr lang="en-US" dirty="0" err="1" smtClean="0"/>
              <a:t>datelor</a:t>
            </a:r>
            <a:r>
              <a:rPr lang="en-US" dirty="0" smtClean="0"/>
              <a:t> din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administrate de ANCPI (</a:t>
            </a:r>
            <a:r>
              <a:rPr lang="en-US" dirty="0" err="1" smtClean="0"/>
              <a:t>arhiva</a:t>
            </a:r>
            <a:r>
              <a:rPr lang="en-US" dirty="0" smtClean="0"/>
              <a:t> de </a:t>
            </a:r>
            <a:r>
              <a:rPr lang="en-US" dirty="0" err="1" smtClean="0"/>
              <a:t>tituluri</a:t>
            </a:r>
            <a:r>
              <a:rPr lang="en-US" dirty="0" smtClean="0"/>
              <a:t>, </a:t>
            </a:r>
            <a:r>
              <a:rPr lang="en-US" dirty="0" err="1" smtClean="0"/>
              <a:t>registrul</a:t>
            </a:r>
            <a:r>
              <a:rPr lang="en-US" dirty="0" smtClean="0"/>
              <a:t> de </a:t>
            </a:r>
            <a:r>
              <a:rPr lang="en-US" dirty="0" err="1" smtClean="0"/>
              <a:t>transcriptiuni</a:t>
            </a:r>
            <a:r>
              <a:rPr lang="en-US" dirty="0" smtClean="0"/>
              <a:t> – </a:t>
            </a:r>
            <a:r>
              <a:rPr lang="en-US" dirty="0" err="1" smtClean="0"/>
              <a:t>inscriptiuni</a:t>
            </a:r>
            <a:r>
              <a:rPr lang="en-US" dirty="0" smtClean="0"/>
              <a:t>, </a:t>
            </a:r>
            <a:r>
              <a:rPr lang="en-US" dirty="0" err="1" smtClean="0"/>
              <a:t>arhivele</a:t>
            </a:r>
            <a:r>
              <a:rPr lang="en-US" dirty="0" smtClean="0"/>
              <a:t> de </a:t>
            </a:r>
            <a:r>
              <a:rPr lang="en-US" dirty="0" err="1" smtClean="0"/>
              <a:t>carti</a:t>
            </a:r>
            <a:r>
              <a:rPr lang="en-US" dirty="0" smtClean="0"/>
              <a:t> </a:t>
            </a:r>
            <a:r>
              <a:rPr lang="en-US" dirty="0" err="1" smtClean="0"/>
              <a:t>funciare</a:t>
            </a:r>
            <a:r>
              <a:rPr lang="en-US" dirty="0" smtClean="0"/>
              <a:t> </a:t>
            </a:r>
            <a:r>
              <a:rPr lang="en-US" dirty="0" err="1" smtClean="0"/>
              <a:t>scanate</a:t>
            </a:r>
            <a:r>
              <a:rPr lang="en-US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dirty="0" err="1" smtClean="0"/>
              <a:t>Inscrierea</a:t>
            </a:r>
            <a:r>
              <a:rPr lang="en-US" dirty="0" smtClean="0"/>
              <a:t> semi-automata a </a:t>
            </a:r>
            <a:r>
              <a:rPr lang="en-US" dirty="0" err="1" smtClean="0"/>
              <a:t>limitarilor</a:t>
            </a:r>
            <a:r>
              <a:rPr lang="en-US" dirty="0" smtClean="0"/>
              <a:t> </a:t>
            </a:r>
            <a:r>
              <a:rPr lang="en-US" dirty="0" err="1" smtClean="0"/>
              <a:t>tehnice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Auditul</a:t>
            </a:r>
            <a:r>
              <a:rPr lang="en-US" dirty="0" smtClean="0"/>
              <a:t> </a:t>
            </a:r>
            <a:r>
              <a:rPr lang="en-US" dirty="0" err="1" smtClean="0"/>
              <a:t>spetelor</a:t>
            </a:r>
            <a:r>
              <a:rPr lang="en-US" dirty="0" smtClean="0"/>
              <a:t> in care </a:t>
            </a:r>
            <a:r>
              <a:rPr lang="en-US" dirty="0" err="1" smtClean="0"/>
              <a:t>regulile</a:t>
            </a:r>
            <a:r>
              <a:rPr lang="en-US" dirty="0" smtClean="0"/>
              <a:t> de business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incalcate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Mecanism</a:t>
            </a:r>
            <a:r>
              <a:rPr lang="en-US" dirty="0" smtClean="0"/>
              <a:t> </a:t>
            </a:r>
            <a:r>
              <a:rPr lang="en-US" dirty="0" err="1" smtClean="0"/>
              <a:t>unitar</a:t>
            </a:r>
            <a:r>
              <a:rPr lang="en-US" dirty="0" smtClean="0"/>
              <a:t> de </a:t>
            </a:r>
            <a:r>
              <a:rPr lang="en-US" dirty="0" err="1" smtClean="0"/>
              <a:t>implementare</a:t>
            </a:r>
            <a:r>
              <a:rPr lang="en-US" dirty="0" smtClean="0"/>
              <a:t> a </a:t>
            </a:r>
            <a:r>
              <a:rPr lang="en-US" dirty="0" err="1" smtClean="0"/>
              <a:t>validarii</a:t>
            </a:r>
            <a:r>
              <a:rPr lang="en-US" dirty="0" smtClean="0"/>
              <a:t> </a:t>
            </a:r>
            <a:r>
              <a:rPr lang="en-US" dirty="0" err="1" smtClean="0"/>
              <a:t>regulilor</a:t>
            </a:r>
            <a:r>
              <a:rPr lang="en-US" dirty="0" smtClean="0"/>
              <a:t> de business </a:t>
            </a:r>
          </a:p>
          <a:p>
            <a:pPr algn="l">
              <a:lnSpc>
                <a:spcPct val="100000"/>
              </a:lnSpc>
              <a:buNone/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6493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 -  </a:t>
            </a:r>
            <a:r>
              <a:rPr lang="en-US" sz="5400" dirty="0" err="1" smtClean="0"/>
              <a:t>Functionalitati</a:t>
            </a:r>
            <a:r>
              <a:rPr lang="en-US" sz="5400" dirty="0" smtClean="0"/>
              <a:t> (2)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12</a:t>
            </a:fld>
            <a:endParaRPr lang="en-US" sz="2200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/>
              <a:t>Portalul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interactiunea</a:t>
            </a:r>
            <a:r>
              <a:rPr lang="en-US" dirty="0" smtClean="0"/>
              <a:t> cu </a:t>
            </a:r>
            <a:r>
              <a:rPr lang="en-US" dirty="0" err="1" smtClean="0"/>
              <a:t>cetatenii</a:t>
            </a:r>
            <a:r>
              <a:rPr lang="en-US" dirty="0" smtClean="0"/>
              <a:t>, </a:t>
            </a:r>
            <a:r>
              <a:rPr lang="en-US" dirty="0" err="1" smtClean="0"/>
              <a:t>mediul</a:t>
            </a:r>
            <a:r>
              <a:rPr lang="en-US" dirty="0" smtClean="0"/>
              <a:t> de </a:t>
            </a:r>
            <a:r>
              <a:rPr lang="en-US" dirty="0" err="1" smtClean="0"/>
              <a:t>afaceri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administratia</a:t>
            </a:r>
            <a:r>
              <a:rPr lang="en-US" dirty="0" smtClean="0"/>
              <a:t> 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dirty="0" err="1" smtClean="0"/>
              <a:t>Portofoliul</a:t>
            </a:r>
            <a:r>
              <a:rPr lang="en-US" dirty="0" smtClean="0"/>
              <a:t> </a:t>
            </a:r>
            <a:r>
              <a:rPr lang="en-US" dirty="0" err="1" smtClean="0"/>
              <a:t>meu</a:t>
            </a:r>
            <a:r>
              <a:rPr lang="en-US" dirty="0" smtClean="0"/>
              <a:t>”</a:t>
            </a:r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Notificari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alerte</a:t>
            </a:r>
            <a:r>
              <a:rPr lang="en-US" dirty="0" smtClean="0"/>
              <a:t> </a:t>
            </a:r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Explorare</a:t>
            </a:r>
            <a:r>
              <a:rPr lang="en-US" dirty="0" smtClean="0"/>
              <a:t> plan cadastral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registre</a:t>
            </a:r>
            <a:endParaRPr lang="en-US" dirty="0" smtClean="0"/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Consultare</a:t>
            </a:r>
            <a:r>
              <a:rPr lang="en-US" dirty="0" smtClean="0"/>
              <a:t> catalog </a:t>
            </a:r>
            <a:r>
              <a:rPr lang="en-US" dirty="0" err="1" smtClean="0"/>
              <a:t>persoane</a:t>
            </a:r>
            <a:r>
              <a:rPr lang="en-US" dirty="0" smtClean="0"/>
              <a:t> </a:t>
            </a:r>
            <a:r>
              <a:rPr lang="en-US" dirty="0" err="1" smtClean="0"/>
              <a:t>autorizate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notari</a:t>
            </a:r>
            <a:endParaRPr lang="en-US" dirty="0" smtClean="0"/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Gestiune</a:t>
            </a:r>
            <a:r>
              <a:rPr lang="en-US" dirty="0" smtClean="0"/>
              <a:t> </a:t>
            </a:r>
            <a:r>
              <a:rPr lang="en-US" dirty="0" err="1" smtClean="0"/>
              <a:t>solicitari</a:t>
            </a:r>
            <a:r>
              <a:rPr lang="en-US" dirty="0" smtClean="0"/>
              <a:t> </a:t>
            </a:r>
            <a:r>
              <a:rPr lang="en-US" dirty="0" err="1" smtClean="0"/>
              <a:t>clienti</a:t>
            </a:r>
            <a:r>
              <a:rPr lang="en-US" dirty="0" smtClean="0"/>
              <a:t>:</a:t>
            </a:r>
          </a:p>
          <a:p>
            <a:pPr lvl="2" algn="l">
              <a:lnSpc>
                <a:spcPct val="100000"/>
              </a:lnSpc>
            </a:pPr>
            <a:r>
              <a:rPr lang="en-US" dirty="0" err="1" smtClean="0"/>
              <a:t>Inteebari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raspunsuri</a:t>
            </a:r>
            <a:endParaRPr lang="en-US" dirty="0" smtClean="0"/>
          </a:p>
          <a:p>
            <a:pPr lvl="2" algn="l">
              <a:lnSpc>
                <a:spcPct val="100000"/>
              </a:lnSpc>
            </a:pPr>
            <a:r>
              <a:rPr lang="en-US" dirty="0" smtClean="0"/>
              <a:t>FAQs</a:t>
            </a:r>
          </a:p>
          <a:p>
            <a:pPr lvl="2" algn="l">
              <a:lnSpc>
                <a:spcPct val="100000"/>
              </a:lnSpc>
            </a:pPr>
            <a:r>
              <a:rPr lang="en-US" dirty="0" err="1" smtClean="0"/>
              <a:t>Semnalare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plan cadastral </a:t>
            </a:r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Consultare</a:t>
            </a:r>
            <a:r>
              <a:rPr lang="en-US" dirty="0" smtClean="0"/>
              <a:t> plan cadastral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registre</a:t>
            </a:r>
            <a:r>
              <a:rPr lang="en-US" dirty="0" smtClean="0"/>
              <a:t> </a:t>
            </a:r>
            <a:r>
              <a:rPr lang="en-US" dirty="0" err="1" smtClean="0"/>
              <a:t>aferente</a:t>
            </a:r>
            <a:r>
              <a:rPr lang="en-US" dirty="0" smtClean="0"/>
              <a:t> </a:t>
            </a:r>
            <a:r>
              <a:rPr lang="en-US" dirty="0" err="1" smtClean="0"/>
              <a:t>cadastrului</a:t>
            </a:r>
            <a:r>
              <a:rPr lang="en-US" dirty="0" smtClean="0"/>
              <a:t> </a:t>
            </a:r>
            <a:r>
              <a:rPr lang="en-US" dirty="0" err="1" smtClean="0"/>
              <a:t>sistematic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inregistrare</a:t>
            </a:r>
            <a:r>
              <a:rPr lang="en-US" dirty="0" smtClean="0"/>
              <a:t> </a:t>
            </a:r>
            <a:r>
              <a:rPr lang="en-US" dirty="0" err="1" smtClean="0"/>
              <a:t>contestatii</a:t>
            </a: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2" algn="l">
              <a:lnSpc>
                <a:spcPct val="100000"/>
              </a:lnSpc>
              <a:buNone/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Arhitectura</a:t>
            </a:r>
            <a:r>
              <a:rPr lang="en-US" sz="5400" dirty="0" smtClean="0"/>
              <a:t> - </a:t>
            </a:r>
            <a:r>
              <a:rPr lang="en-US" sz="5400" dirty="0" err="1" smtClean="0"/>
              <a:t>componente</a:t>
            </a:r>
            <a:r>
              <a:rPr lang="en-US" sz="5400" dirty="0" smtClean="0"/>
              <a:t> </a:t>
            </a:r>
            <a:r>
              <a:rPr lang="en-US" sz="5400" dirty="0" err="1" smtClean="0"/>
              <a:t>functionale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13</a:t>
            </a:fld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26" y="2538514"/>
            <a:ext cx="18817174" cy="103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Arhitectura</a:t>
            </a:r>
            <a:r>
              <a:rPr lang="en-US" sz="5400" dirty="0" smtClean="0"/>
              <a:t> - </a:t>
            </a:r>
            <a:r>
              <a:rPr lang="en-US" sz="5400" dirty="0" err="1" smtClean="0"/>
              <a:t>servicii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14</a:t>
            </a:fld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56" y="2538514"/>
            <a:ext cx="18309585" cy="96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Arhitectura</a:t>
            </a:r>
            <a:r>
              <a:rPr lang="en-US" sz="5400" dirty="0" smtClean="0"/>
              <a:t> – </a:t>
            </a:r>
            <a:r>
              <a:rPr lang="en-US" sz="5400" dirty="0" err="1" smtClean="0"/>
              <a:t>produse</a:t>
            </a:r>
            <a:r>
              <a:rPr lang="en-US" sz="5400" dirty="0" smtClean="0"/>
              <a:t> standard (COTS)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15</a:t>
            </a:fld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36" y="2538513"/>
            <a:ext cx="18571639" cy="96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Entitatile</a:t>
            </a:r>
            <a:r>
              <a:rPr lang="en-US" sz="5400" dirty="0" smtClean="0"/>
              <a:t> </a:t>
            </a:r>
            <a:r>
              <a:rPr lang="en-US" sz="5400" dirty="0" err="1" smtClean="0"/>
              <a:t>sistemului</a:t>
            </a:r>
            <a:r>
              <a:rPr lang="en-US" sz="5400" dirty="0" smtClean="0"/>
              <a:t>  - </a:t>
            </a:r>
            <a:r>
              <a:rPr lang="en-US" sz="5400" dirty="0" err="1" smtClean="0"/>
              <a:t>Imobilul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16</a:t>
            </a:fld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88" y="2823302"/>
            <a:ext cx="20134832" cy="80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Entitatile</a:t>
            </a:r>
            <a:r>
              <a:rPr lang="en-US" sz="5400" dirty="0" smtClean="0"/>
              <a:t> </a:t>
            </a:r>
            <a:r>
              <a:rPr lang="en-US" sz="5400" dirty="0" err="1" smtClean="0"/>
              <a:t>sistemului</a:t>
            </a:r>
            <a:r>
              <a:rPr lang="en-US" sz="5400" dirty="0" smtClean="0"/>
              <a:t>  - </a:t>
            </a:r>
            <a:r>
              <a:rPr lang="en-US" sz="5400" dirty="0" err="1" smtClean="0"/>
              <a:t>Persoana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17</a:t>
            </a:fld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1" y="3068320"/>
            <a:ext cx="14943946" cy="80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Entitatile</a:t>
            </a:r>
            <a:r>
              <a:rPr lang="en-US" sz="5400" dirty="0" smtClean="0"/>
              <a:t> </a:t>
            </a:r>
            <a:r>
              <a:rPr lang="en-US" sz="5400" dirty="0" err="1" smtClean="0"/>
              <a:t>sistemului</a:t>
            </a:r>
            <a:r>
              <a:rPr lang="en-US" sz="5400" dirty="0" smtClean="0"/>
              <a:t>  - </a:t>
            </a:r>
            <a:r>
              <a:rPr lang="en-US" sz="5400" dirty="0" err="1" smtClean="0"/>
              <a:t>Cererea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18</a:t>
            </a:fld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280" y="2924004"/>
            <a:ext cx="16113759" cy="90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Componente</a:t>
            </a:r>
            <a:r>
              <a:rPr lang="en-US" sz="5400" dirty="0" smtClean="0"/>
              <a:t> </a:t>
            </a:r>
            <a:r>
              <a:rPr lang="en-US" sz="5400" dirty="0" err="1" smtClean="0"/>
              <a:t>functionale</a:t>
            </a:r>
            <a:r>
              <a:rPr lang="en-US" sz="5400" dirty="0" smtClean="0"/>
              <a:t> </a:t>
            </a:r>
            <a:r>
              <a:rPr lang="en-US" sz="5400" dirty="0" err="1" smtClean="0"/>
              <a:t>principale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19</a:t>
            </a:fld>
            <a:endParaRPr lang="en-US" sz="22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013" y="2911055"/>
            <a:ext cx="3761522" cy="38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600" y="2819122"/>
            <a:ext cx="4429345" cy="59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79544" y="2867085"/>
            <a:ext cx="4121484" cy="670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28954" y="2867085"/>
            <a:ext cx="3404490" cy="564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93565" y="2928046"/>
            <a:ext cx="3833816" cy="457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28955" y="8514080"/>
            <a:ext cx="3509109" cy="30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95081" y="9739552"/>
            <a:ext cx="4207509" cy="18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7365" y="9739552"/>
            <a:ext cx="3532229" cy="19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8973" y="9739552"/>
            <a:ext cx="4378392" cy="19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52119" y="9739552"/>
            <a:ext cx="4876837" cy="16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8510" y="1431360"/>
            <a:ext cx="15089410" cy="1108800"/>
          </a:xfrm>
        </p:spPr>
        <p:txBody>
          <a:bodyPr/>
          <a:lstStyle/>
          <a:p>
            <a:r>
              <a:rPr lang="en-US" dirty="0" err="1" smtClean="0"/>
              <a:t>Obiective</a:t>
            </a:r>
            <a:r>
              <a:rPr lang="en-US" dirty="0" smtClean="0"/>
              <a:t> curs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2691" y="3180823"/>
            <a:ext cx="15720143" cy="3829833"/>
          </a:xfrm>
          <a:prstGeom prst="rect">
            <a:avLst/>
          </a:prstGeom>
        </p:spPr>
        <p:txBody>
          <a:bodyPr wrap="square" lIns="203774" tIns="101887" rIns="203774" bIns="101887">
            <a:spAutoFit/>
          </a:bodyPr>
          <a:lstStyle/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Prezentarea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generala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a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sistemului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Prezentarea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suportului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informational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destinat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instruirii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Demonstrarea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utilizarii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functionalitatilor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principale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EC090218-9DED-4231-8C8D-25A869D6E9E2}" type="slidenum">
              <a:rPr lang="en-US" sz="2200"/>
              <a:pPr/>
              <a:t>2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Gestiune</a:t>
            </a:r>
            <a:r>
              <a:rPr lang="en-US" sz="5400" dirty="0" smtClean="0"/>
              <a:t> </a:t>
            </a:r>
            <a:r>
              <a:rPr lang="en-US" sz="5400" dirty="0" err="1" smtClean="0"/>
              <a:t>documentatii</a:t>
            </a:r>
            <a:r>
              <a:rPr lang="en-US" sz="5400" dirty="0" smtClean="0"/>
              <a:t>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20</a:t>
            </a:fld>
            <a:endParaRPr lang="en-US" sz="22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018" y="3705450"/>
            <a:ext cx="13008636" cy="707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948" y="2973930"/>
            <a:ext cx="4485535" cy="464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737" y="1504950"/>
            <a:ext cx="18288000" cy="97917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83167" y="3077983"/>
            <a:ext cx="15557234" cy="8844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684240" y="3077983"/>
            <a:ext cx="1151205" cy="8844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467778" y="4406555"/>
            <a:ext cx="1043353" cy="14762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281648" y="2761488"/>
            <a:ext cx="814034" cy="3088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7435" y="2321517"/>
            <a:ext cx="1765625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Criterii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cautare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534922" y="1627956"/>
            <a:ext cx="2114064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Descarcare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Caiet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lucrari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3455" y="8708471"/>
            <a:ext cx="4255477" cy="19829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 smtClean="0">
                <a:solidFill>
                  <a:prstClr val="black"/>
                </a:solidFill>
              </a:rPr>
              <a:t>Actiuni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specifice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documentatiilor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tehnice</a:t>
            </a:r>
            <a:r>
              <a:rPr lang="en-GB" sz="22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GB" sz="2200" dirty="0" smtClean="0">
                <a:solidFill>
                  <a:prstClr val="black"/>
                </a:solidFill>
              </a:rPr>
              <a:t>- </a:t>
            </a:r>
            <a:r>
              <a:rPr lang="en-GB" sz="2200" dirty="0" err="1" smtClean="0">
                <a:solidFill>
                  <a:prstClr val="black"/>
                </a:solidFill>
              </a:rPr>
              <a:t>Vizualizare</a:t>
            </a:r>
            <a:endParaRPr lang="en-GB" sz="2200" dirty="0" smtClean="0">
              <a:solidFill>
                <a:prstClr val="black"/>
              </a:solidFill>
            </a:endParaRPr>
          </a:p>
          <a:p>
            <a:r>
              <a:rPr lang="en-GB" sz="2200" dirty="0" smtClean="0">
                <a:solidFill>
                  <a:prstClr val="black"/>
                </a:solidFill>
              </a:rPr>
              <a:t>- Modificare</a:t>
            </a:r>
          </a:p>
          <a:p>
            <a:r>
              <a:rPr lang="en-GB" sz="2200" dirty="0" smtClean="0">
                <a:solidFill>
                  <a:prstClr val="black"/>
                </a:solidFill>
              </a:rPr>
              <a:t>- </a:t>
            </a:r>
            <a:r>
              <a:rPr lang="en-GB" sz="2200" dirty="0" err="1" smtClean="0">
                <a:solidFill>
                  <a:prstClr val="black"/>
                </a:solidFill>
              </a:rPr>
              <a:t>Eliminare</a:t>
            </a:r>
            <a:r>
              <a:rPr lang="en-GB" sz="2200" dirty="0" smtClean="0">
                <a:solidFill>
                  <a:prstClr val="black"/>
                </a:solidFill>
              </a:rPr>
              <a:t> / </a:t>
            </a:r>
            <a:r>
              <a:rPr lang="en-GB" sz="2200" dirty="0" err="1" smtClean="0">
                <a:solidFill>
                  <a:prstClr val="black"/>
                </a:solidFill>
              </a:rPr>
              <a:t>stergere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387733" y="4541248"/>
            <a:ext cx="2261253" cy="31959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 smtClean="0">
                <a:solidFill>
                  <a:schemeClr val="tx1"/>
                </a:solidFill>
              </a:rPr>
              <a:t>Actiuni</a:t>
            </a:r>
            <a:r>
              <a:rPr lang="en-GB" sz="2200" dirty="0" smtClean="0">
                <a:solidFill>
                  <a:schemeClr val="tx1"/>
                </a:solidFill>
              </a:rPr>
              <a:t> de </a:t>
            </a:r>
            <a:r>
              <a:rPr lang="en-GB" sz="2200" dirty="0" err="1" smtClean="0">
                <a:solidFill>
                  <a:schemeClr val="tx1"/>
                </a:solidFill>
              </a:rPr>
              <a:t>baza</a:t>
            </a:r>
            <a:r>
              <a:rPr lang="en-GB" sz="22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- </a:t>
            </a:r>
            <a:r>
              <a:rPr lang="en-GB" sz="2200" dirty="0" err="1" smtClean="0">
                <a:solidFill>
                  <a:schemeClr val="tx1"/>
                </a:solidFill>
              </a:rPr>
              <a:t>Creare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documentatie</a:t>
            </a:r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dirty="0" smtClean="0">
                <a:solidFill>
                  <a:schemeClr val="tx1"/>
                </a:solidFill>
              </a:rPr>
              <a:t>- </a:t>
            </a:r>
            <a:r>
              <a:rPr lang="en-GB" sz="2200" dirty="0" err="1" smtClean="0">
                <a:solidFill>
                  <a:schemeClr val="tx1"/>
                </a:solidFill>
              </a:rPr>
              <a:t>Cauta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documentatie</a:t>
            </a:r>
            <a:endParaRPr lang="en-GB" sz="2200" dirty="0" smtClean="0">
              <a:solidFill>
                <a:schemeClr val="tx1"/>
              </a:solidFill>
            </a:endParaRPr>
          </a:p>
          <a:p>
            <a:r>
              <a:rPr lang="en-GB" sz="2200" dirty="0" smtClean="0">
                <a:solidFill>
                  <a:schemeClr val="tx1"/>
                </a:solidFill>
              </a:rPr>
              <a:t>- </a:t>
            </a:r>
            <a:r>
              <a:rPr lang="en-GB" sz="2200" dirty="0" err="1" smtClean="0">
                <a:solidFill>
                  <a:schemeClr val="tx1"/>
                </a:solidFill>
              </a:rPr>
              <a:t>Sterge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filtre</a:t>
            </a:r>
            <a:r>
              <a:rPr lang="en-GB" sz="2200" dirty="0" smtClean="0">
                <a:solidFill>
                  <a:schemeClr val="tx1"/>
                </a:solidFill>
              </a:rPr>
              <a:t> de </a:t>
            </a:r>
            <a:r>
              <a:rPr lang="en-GB" sz="2200" dirty="0" err="1" smtClean="0">
                <a:solidFill>
                  <a:schemeClr val="tx1"/>
                </a:solidFill>
              </a:rPr>
              <a:t>cautare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973060" y="3556838"/>
            <a:ext cx="956407" cy="439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 flipV="1">
            <a:off x="20089586" y="2867672"/>
            <a:ext cx="445336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>
            <a:off x="19835445" y="3556838"/>
            <a:ext cx="552288" cy="258240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  <a:endCxn id="10" idx="0"/>
          </p:cNvCxnSpPr>
          <p:nvPr/>
        </p:nvCxnSpPr>
        <p:spPr>
          <a:xfrm flipH="1">
            <a:off x="18971194" y="5882824"/>
            <a:ext cx="18261" cy="2825647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documentatii</a:t>
            </a:r>
            <a:r>
              <a:rPr lang="en-GB" sz="5600" dirty="0" smtClean="0"/>
              <a:t> – </a:t>
            </a:r>
            <a:r>
              <a:rPr lang="en-GB" sz="5600" dirty="0" err="1" smtClean="0"/>
              <a:t>Ecran</a:t>
            </a:r>
            <a:r>
              <a:rPr lang="en-GB" sz="5600" dirty="0" smtClean="0"/>
              <a:t> – </a:t>
            </a:r>
            <a:r>
              <a:rPr lang="en-GB" sz="5600" dirty="0" err="1" smtClean="0"/>
              <a:t>Lista</a:t>
            </a:r>
            <a:r>
              <a:rPr lang="en-GB" sz="5600" dirty="0" smtClean="0"/>
              <a:t> (“</a:t>
            </a:r>
            <a:r>
              <a:rPr lang="en-GB" sz="5600" dirty="0" err="1" smtClean="0"/>
              <a:t>Caiet</a:t>
            </a:r>
            <a:r>
              <a:rPr lang="en-GB" sz="5600" dirty="0" smtClean="0"/>
              <a:t> de </a:t>
            </a:r>
            <a:r>
              <a:rPr lang="en-GB" sz="5600" dirty="0" err="1" smtClean="0"/>
              <a:t>lucrari</a:t>
            </a:r>
            <a:r>
              <a:rPr lang="en-GB" sz="5600" dirty="0" smtClean="0"/>
              <a:t>” )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048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474470"/>
            <a:ext cx="18288000" cy="9791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88883" y="3144614"/>
            <a:ext cx="8657493" cy="71271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7034" y="2718696"/>
            <a:ext cx="4765431" cy="3751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37280" y="2711101"/>
            <a:ext cx="3963156" cy="3575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7033" y="3403814"/>
            <a:ext cx="4765431" cy="8452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5001" y="1305517"/>
            <a:ext cx="1765625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Criterii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cautare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811067" y="1650150"/>
            <a:ext cx="1811867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Descarcare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Caiet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lucrari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6" idx="3"/>
            <a:endCxn id="7" idx="1"/>
          </p:cNvCxnSpPr>
          <p:nvPr/>
        </p:nvCxnSpPr>
        <p:spPr>
          <a:xfrm>
            <a:off x="2090626" y="2545233"/>
            <a:ext cx="956408" cy="36102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20" idx="1"/>
          </p:cNvCxnSpPr>
          <p:nvPr/>
        </p:nvCxnSpPr>
        <p:spPr>
          <a:xfrm flipV="1">
            <a:off x="20300436" y="2889866"/>
            <a:ext cx="510631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313743" y="7201408"/>
            <a:ext cx="4255477" cy="19829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 smtClean="0">
                <a:solidFill>
                  <a:prstClr val="black"/>
                </a:solidFill>
              </a:rPr>
              <a:t>Actiuni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specifice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documentatiilor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tehnice</a:t>
            </a:r>
            <a:r>
              <a:rPr lang="en-GB" sz="22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GB" sz="2200" dirty="0" smtClean="0">
                <a:solidFill>
                  <a:prstClr val="black"/>
                </a:solidFill>
              </a:rPr>
              <a:t>- </a:t>
            </a:r>
            <a:r>
              <a:rPr lang="en-GB" sz="2200" dirty="0" err="1" smtClean="0">
                <a:solidFill>
                  <a:prstClr val="black"/>
                </a:solidFill>
              </a:rPr>
              <a:t>Vizualizare</a:t>
            </a:r>
            <a:endParaRPr lang="en-GB" sz="2200" dirty="0" smtClean="0">
              <a:solidFill>
                <a:prstClr val="black"/>
              </a:solidFill>
            </a:endParaRPr>
          </a:p>
          <a:p>
            <a:r>
              <a:rPr lang="en-GB" sz="2200" dirty="0" smtClean="0">
                <a:solidFill>
                  <a:prstClr val="black"/>
                </a:solidFill>
              </a:rPr>
              <a:t>- Modificare</a:t>
            </a:r>
          </a:p>
          <a:p>
            <a:r>
              <a:rPr lang="en-GB" sz="2200" dirty="0" smtClean="0">
                <a:solidFill>
                  <a:prstClr val="black"/>
                </a:solidFill>
              </a:rPr>
              <a:t>- </a:t>
            </a:r>
            <a:r>
              <a:rPr lang="en-GB" sz="2200" dirty="0" err="1" smtClean="0">
                <a:solidFill>
                  <a:prstClr val="black"/>
                </a:solidFill>
              </a:rPr>
              <a:t>Eliminare</a:t>
            </a:r>
            <a:r>
              <a:rPr lang="en-GB" sz="2200" dirty="0" smtClean="0">
                <a:solidFill>
                  <a:prstClr val="black"/>
                </a:solidFill>
              </a:rPr>
              <a:t> / </a:t>
            </a:r>
            <a:r>
              <a:rPr lang="en-GB" sz="2200" dirty="0" err="1" smtClean="0">
                <a:solidFill>
                  <a:prstClr val="black"/>
                </a:solidFill>
              </a:rPr>
              <a:t>stergere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9" idx="2"/>
            <a:endCxn id="28" idx="0"/>
          </p:cNvCxnSpPr>
          <p:nvPr/>
        </p:nvCxnSpPr>
        <p:spPr>
          <a:xfrm>
            <a:off x="5429749" y="4249023"/>
            <a:ext cx="11733" cy="295238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811067" y="5460148"/>
            <a:ext cx="1811867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Descarcare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Caiet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lucraris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4" idx="3"/>
            <a:endCxn id="30" idx="1"/>
          </p:cNvCxnSpPr>
          <p:nvPr/>
        </p:nvCxnSpPr>
        <p:spPr>
          <a:xfrm flipV="1">
            <a:off x="20346376" y="6699864"/>
            <a:ext cx="464691" cy="832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documentatii</a:t>
            </a:r>
            <a:r>
              <a:rPr lang="en-GB" sz="5600" dirty="0" smtClean="0"/>
              <a:t> – </a:t>
            </a:r>
            <a:r>
              <a:rPr lang="en-GB" sz="5600" dirty="0" err="1" smtClean="0"/>
              <a:t>Mediul</a:t>
            </a:r>
            <a:r>
              <a:rPr lang="en-GB" sz="5600" dirty="0" smtClean="0"/>
              <a:t> de </a:t>
            </a:r>
            <a:r>
              <a:rPr lang="en-GB" sz="5600" dirty="0" err="1" smtClean="0"/>
              <a:t>lucru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7835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Gestiune</a:t>
            </a:r>
            <a:r>
              <a:rPr lang="en-US" sz="5400" dirty="0" smtClean="0"/>
              <a:t> </a:t>
            </a:r>
            <a:r>
              <a:rPr lang="en-US" sz="5400" dirty="0" err="1" smtClean="0"/>
              <a:t>cereri</a:t>
            </a:r>
            <a:r>
              <a:rPr lang="en-US" sz="5400" dirty="0" smtClean="0"/>
              <a:t>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23</a:t>
            </a:fld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771" y="3497540"/>
            <a:ext cx="12585806" cy="556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440" y="2762367"/>
            <a:ext cx="4357567" cy="589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21105"/>
            <a:ext cx="18288000" cy="9810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5682" y="2455564"/>
            <a:ext cx="8500997" cy="16973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50972" y="9164422"/>
            <a:ext cx="8500997" cy="14184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650972" y="2437980"/>
            <a:ext cx="8500997" cy="29935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50972" y="5522687"/>
            <a:ext cx="8500997" cy="15263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650972" y="7162262"/>
            <a:ext cx="8500997" cy="18696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5682" y="4267834"/>
            <a:ext cx="8500997" cy="271970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35682" y="7084254"/>
            <a:ext cx="8500997" cy="184638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5682" y="9031926"/>
            <a:ext cx="8500997" cy="18555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2403568" y="363801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>
          <a:xfrm>
            <a:off x="2396455" y="6345024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grpSp>
        <p:nvGrpSpPr>
          <p:cNvPr id="5" name="Group 32"/>
          <p:cNvGrpSpPr/>
          <p:nvPr/>
        </p:nvGrpSpPr>
        <p:grpSpPr>
          <a:xfrm>
            <a:off x="20187987" y="4842904"/>
            <a:ext cx="784721" cy="588632"/>
            <a:chOff x="19835445" y="3162523"/>
            <a:chExt cx="924822" cy="593455"/>
          </a:xfrm>
        </p:grpSpPr>
        <p:sp>
          <p:nvSpPr>
            <p:cNvPr id="34" name="Pentagon 33"/>
            <p:cNvSpPr/>
            <p:nvPr/>
          </p:nvSpPr>
          <p:spPr>
            <a:xfrm rot="10800000">
              <a:off x="19835445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" name="Pentagon 40"/>
          <p:cNvSpPr/>
          <p:nvPr/>
        </p:nvSpPr>
        <p:spPr>
          <a:xfrm>
            <a:off x="2403568" y="8047080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42" name="Pentagon 41"/>
          <p:cNvSpPr/>
          <p:nvPr/>
        </p:nvSpPr>
        <p:spPr>
          <a:xfrm>
            <a:off x="2417805" y="9791576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US" dirty="0"/>
          </a:p>
        </p:txBody>
      </p:sp>
      <p:grpSp>
        <p:nvGrpSpPr>
          <p:cNvPr id="7" name="Group 46"/>
          <p:cNvGrpSpPr/>
          <p:nvPr/>
        </p:nvGrpSpPr>
        <p:grpSpPr>
          <a:xfrm>
            <a:off x="20181639" y="6495622"/>
            <a:ext cx="784721" cy="588632"/>
            <a:chOff x="19815489" y="3162523"/>
            <a:chExt cx="924822" cy="593455"/>
          </a:xfrm>
        </p:grpSpPr>
        <p:sp>
          <p:nvSpPr>
            <p:cNvPr id="48" name="Pentagon 47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20184872" y="8460092"/>
            <a:ext cx="784721" cy="588632"/>
            <a:chOff x="19815489" y="3162523"/>
            <a:chExt cx="924822" cy="593455"/>
          </a:xfrm>
        </p:grpSpPr>
        <p:sp>
          <p:nvSpPr>
            <p:cNvPr id="52" name="Pentagon 51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53"/>
          <p:cNvGrpSpPr/>
          <p:nvPr/>
        </p:nvGrpSpPr>
        <p:grpSpPr>
          <a:xfrm>
            <a:off x="20194245" y="9959691"/>
            <a:ext cx="784721" cy="588632"/>
            <a:chOff x="19815489" y="3162523"/>
            <a:chExt cx="924822" cy="593455"/>
          </a:xfrm>
        </p:grpSpPr>
        <p:sp>
          <p:nvSpPr>
            <p:cNvPr id="55" name="Pentagon 54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8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cereri</a:t>
            </a:r>
            <a:r>
              <a:rPr lang="en-GB" sz="5600" dirty="0" smtClean="0"/>
              <a:t> – </a:t>
            </a:r>
            <a:r>
              <a:rPr lang="en-GB" sz="5600" dirty="0" err="1" smtClean="0"/>
              <a:t>Vizualizare</a:t>
            </a:r>
            <a:r>
              <a:rPr lang="en-GB" sz="5600" dirty="0" smtClean="0"/>
              <a:t> / </a:t>
            </a:r>
            <a:r>
              <a:rPr lang="en-GB" sz="5600" dirty="0" err="1" smtClean="0"/>
              <a:t>Introducere</a:t>
            </a:r>
            <a:r>
              <a:rPr lang="en-GB" sz="5600" dirty="0" smtClean="0"/>
              <a:t> </a:t>
            </a:r>
            <a:r>
              <a:rPr lang="en-GB" sz="5600" dirty="0" err="1" smtClean="0"/>
              <a:t>cerere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40594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88745"/>
            <a:ext cx="18288000" cy="9810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5203" y="6248399"/>
            <a:ext cx="17340197" cy="9448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5203" y="7695328"/>
            <a:ext cx="17340197" cy="711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05204" y="7268165"/>
            <a:ext cx="837182" cy="3143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05203" y="8487366"/>
            <a:ext cx="17340197" cy="6972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66259" y="5776212"/>
            <a:ext cx="1001012" cy="3143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05203" y="3820160"/>
            <a:ext cx="4635117" cy="294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5203" y="2639568"/>
            <a:ext cx="17340197" cy="11239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2349268" y="2652411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>
          <a:xfrm>
            <a:off x="2349268" y="368702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26" name="Pentagon 25"/>
          <p:cNvSpPr/>
          <p:nvPr/>
        </p:nvSpPr>
        <p:spPr>
          <a:xfrm>
            <a:off x="2358587" y="6221994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29" name="Pentagon 28"/>
          <p:cNvSpPr/>
          <p:nvPr/>
        </p:nvSpPr>
        <p:spPr>
          <a:xfrm>
            <a:off x="2358586" y="7146174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US" dirty="0"/>
          </a:p>
        </p:txBody>
      </p:sp>
      <p:grpSp>
        <p:nvGrpSpPr>
          <p:cNvPr id="5" name="Group 36"/>
          <p:cNvGrpSpPr/>
          <p:nvPr/>
        </p:nvGrpSpPr>
        <p:grpSpPr>
          <a:xfrm>
            <a:off x="20153289" y="5619688"/>
            <a:ext cx="784721" cy="588632"/>
            <a:chOff x="19815489" y="3162523"/>
            <a:chExt cx="924822" cy="593455"/>
          </a:xfrm>
        </p:grpSpPr>
        <p:sp>
          <p:nvSpPr>
            <p:cNvPr id="38" name="Pentagon 37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" name="Pentagon 45"/>
          <p:cNvSpPr/>
          <p:nvPr/>
        </p:nvSpPr>
        <p:spPr>
          <a:xfrm>
            <a:off x="2360960" y="7857977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US" dirty="0"/>
          </a:p>
        </p:txBody>
      </p:sp>
      <p:sp>
        <p:nvSpPr>
          <p:cNvPr id="47" name="Pentagon 46"/>
          <p:cNvSpPr/>
          <p:nvPr/>
        </p:nvSpPr>
        <p:spPr>
          <a:xfrm>
            <a:off x="2360959" y="8782157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cereri</a:t>
            </a:r>
            <a:r>
              <a:rPr lang="en-GB" sz="5600" dirty="0" smtClean="0"/>
              <a:t> – </a:t>
            </a:r>
            <a:r>
              <a:rPr lang="en-GB" sz="5600" dirty="0" err="1" smtClean="0"/>
              <a:t>Cautare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4736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783286"/>
            <a:ext cx="18288000" cy="9810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66" y="3344872"/>
            <a:ext cx="17024260" cy="19738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80080" y="5902959"/>
            <a:ext cx="11186160" cy="178477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25223" y="5498253"/>
            <a:ext cx="4211044" cy="15629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8798" y="8514079"/>
            <a:ext cx="16956528" cy="293285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8798" y="8067040"/>
            <a:ext cx="2832534" cy="3552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2454367" y="363801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2528856" y="5951917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>
            <a:off x="2522099" y="9012280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2522099" y="7994967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19289645" y="5781688"/>
            <a:ext cx="784721" cy="588632"/>
            <a:chOff x="19835445" y="3162523"/>
            <a:chExt cx="924822" cy="593455"/>
          </a:xfrm>
        </p:grpSpPr>
        <p:sp>
          <p:nvSpPr>
            <p:cNvPr id="23" name="Pentagon 22"/>
            <p:cNvSpPr/>
            <p:nvPr/>
          </p:nvSpPr>
          <p:spPr>
            <a:xfrm rot="10800000">
              <a:off x="19835445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incasari</a:t>
            </a:r>
            <a:r>
              <a:rPr lang="en-GB" sz="5600" dirty="0" smtClean="0"/>
              <a:t> – </a:t>
            </a:r>
            <a:r>
              <a:rPr lang="en-GB" sz="5600" dirty="0" err="1" smtClean="0"/>
              <a:t>Facturare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3571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Receptie</a:t>
            </a:r>
            <a:r>
              <a:rPr lang="en-US" sz="5400" dirty="0" smtClean="0"/>
              <a:t> </a:t>
            </a:r>
            <a:r>
              <a:rPr lang="en-US" sz="5400" dirty="0" err="1" smtClean="0"/>
              <a:t>tehnica</a:t>
            </a:r>
            <a:r>
              <a:rPr lang="en-US" sz="5400" dirty="0" smtClean="0"/>
              <a:t>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27</a:t>
            </a:fld>
            <a:endParaRPr lang="en-US" sz="22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829" y="3499493"/>
            <a:ext cx="9264770" cy="865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414" y="2970601"/>
            <a:ext cx="4845666" cy="78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89615"/>
            <a:ext cx="18288000" cy="9791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63440" y="10469881"/>
            <a:ext cx="13456920" cy="32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1310" y="3818738"/>
            <a:ext cx="17035490" cy="172862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78262" y="3341370"/>
            <a:ext cx="17035490" cy="4183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2417805" y="3288030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417804" y="4222099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3999668" y="10353952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17148764" y="10791813"/>
            <a:ext cx="784721" cy="588632"/>
            <a:chOff x="19815489" y="3162523"/>
            <a:chExt cx="924822" cy="593455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783580" y="10896515"/>
            <a:ext cx="11365184" cy="3582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Receptie</a:t>
            </a:r>
            <a:r>
              <a:rPr lang="en-GB" sz="5600" dirty="0" smtClean="0"/>
              <a:t> </a:t>
            </a:r>
            <a:r>
              <a:rPr lang="en-GB" sz="5600" dirty="0" err="1" smtClean="0"/>
              <a:t>cadastrala</a:t>
            </a:r>
            <a:r>
              <a:rPr lang="en-GB" sz="5600" dirty="0" smtClean="0"/>
              <a:t> – </a:t>
            </a:r>
            <a:r>
              <a:rPr lang="en-GB" sz="5600" dirty="0" err="1" smtClean="0"/>
              <a:t>Detalii</a:t>
            </a:r>
            <a:r>
              <a:rPr lang="en-GB" sz="5600" dirty="0" smtClean="0"/>
              <a:t> </a:t>
            </a:r>
            <a:r>
              <a:rPr lang="en-GB" sz="5600" dirty="0" err="1" smtClean="0"/>
              <a:t>cerere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2245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67888"/>
            <a:ext cx="18288000" cy="9791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11720281" y="3401627"/>
            <a:ext cx="8539766" cy="332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7306" y="2674840"/>
            <a:ext cx="5179451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7306" y="3401090"/>
            <a:ext cx="8524630" cy="3157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7306" y="2969045"/>
            <a:ext cx="5179451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77306" y="3824535"/>
            <a:ext cx="8524629" cy="15543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15157" y="3801801"/>
            <a:ext cx="8539767" cy="68932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245841" y="2674840"/>
            <a:ext cx="3901440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2417805" y="253858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2417804" y="3223441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431885" y="4188958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US" dirty="0"/>
          </a:p>
        </p:txBody>
      </p:sp>
      <p:grpSp>
        <p:nvGrpSpPr>
          <p:cNvPr id="5" name="Group 20"/>
          <p:cNvGrpSpPr/>
          <p:nvPr/>
        </p:nvGrpSpPr>
        <p:grpSpPr>
          <a:xfrm>
            <a:off x="8375102" y="2791368"/>
            <a:ext cx="784721" cy="588632"/>
            <a:chOff x="19835445" y="3162523"/>
            <a:chExt cx="924822" cy="593455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9835445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20206359" y="2518733"/>
            <a:ext cx="784721" cy="588632"/>
            <a:chOff x="19815489" y="3162523"/>
            <a:chExt cx="924822" cy="593455"/>
          </a:xfrm>
        </p:grpSpPr>
        <p:sp>
          <p:nvSpPr>
            <p:cNvPr id="25" name="Pentagon 24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20313443" y="3233503"/>
            <a:ext cx="784721" cy="660370"/>
            <a:chOff x="19738944" y="3192569"/>
            <a:chExt cx="924822" cy="665781"/>
          </a:xfrm>
        </p:grpSpPr>
        <p:sp>
          <p:nvSpPr>
            <p:cNvPr id="28" name="Pentagon 27"/>
            <p:cNvSpPr/>
            <p:nvPr/>
          </p:nvSpPr>
          <p:spPr>
            <a:xfrm rot="10800000">
              <a:off x="19738944" y="3264895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20313442" y="4463535"/>
            <a:ext cx="784721" cy="588632"/>
            <a:chOff x="19815489" y="3162523"/>
            <a:chExt cx="924822" cy="593455"/>
          </a:xfrm>
        </p:grpSpPr>
        <p:sp>
          <p:nvSpPr>
            <p:cNvPr id="31" name="Pentagon 30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Receptie</a:t>
            </a:r>
            <a:r>
              <a:rPr lang="en-GB" sz="5600" dirty="0" smtClean="0"/>
              <a:t> </a:t>
            </a:r>
            <a:r>
              <a:rPr lang="en-GB" sz="5600" dirty="0" err="1" smtClean="0"/>
              <a:t>cadastrala</a:t>
            </a:r>
            <a:r>
              <a:rPr lang="en-GB" sz="5600" dirty="0" smtClean="0"/>
              <a:t> – </a:t>
            </a:r>
            <a:r>
              <a:rPr lang="en-GB" sz="5600" dirty="0" err="1" smtClean="0"/>
              <a:t>Mediul</a:t>
            </a:r>
            <a:r>
              <a:rPr lang="en-GB" sz="5600" dirty="0" smtClean="0"/>
              <a:t> de </a:t>
            </a:r>
            <a:r>
              <a:rPr lang="en-GB" sz="5600" dirty="0" err="1" smtClean="0"/>
              <a:t>lucru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5512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8510" y="1431360"/>
            <a:ext cx="15089410" cy="1108800"/>
          </a:xfrm>
        </p:spPr>
        <p:txBody>
          <a:bodyPr/>
          <a:lstStyle/>
          <a:p>
            <a:r>
              <a:rPr lang="en-US" dirty="0" smtClean="0"/>
              <a:t>Agenda – </a:t>
            </a:r>
            <a:r>
              <a:rPr lang="en-US" dirty="0" err="1" smtClean="0"/>
              <a:t>Prezentare</a:t>
            </a:r>
            <a:r>
              <a:rPr lang="en-US" dirty="0" smtClean="0"/>
              <a:t> </a:t>
            </a:r>
            <a:r>
              <a:rPr lang="en-US" dirty="0" err="1" smtClean="0"/>
              <a:t>Generala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2691" y="3180823"/>
            <a:ext cx="15720143" cy="6576739"/>
          </a:xfrm>
          <a:prstGeom prst="rect">
            <a:avLst/>
          </a:prstGeom>
        </p:spPr>
        <p:txBody>
          <a:bodyPr wrap="square" lIns="203774" tIns="101887" rIns="203774" bIns="101887">
            <a:spAutoFit/>
          </a:bodyPr>
          <a:lstStyle/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Obiectivele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proiectului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e-Terra 3</a:t>
            </a:r>
            <a:endParaRPr lang="en-US" sz="3800" b="1" dirty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Beneficii</a:t>
            </a:r>
            <a:endParaRPr lang="en-US" sz="3800" b="1" dirty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Ce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este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nou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?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Arhitectura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Entitatile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sistemului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Componentele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principale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Fluxurile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de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receptie-inscriere</a:t>
            </a:r>
            <a:endParaRPr lang="en-US" sz="3800" b="1" dirty="0">
              <a:solidFill>
                <a:srgbClr val="565A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EC090218-9DED-4231-8C8D-25A869D6E9E2}" type="slidenum">
              <a:rPr lang="en-US" sz="2200"/>
              <a:pPr/>
              <a:t>3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Inscriere</a:t>
            </a:r>
            <a:r>
              <a:rPr lang="en-US" sz="5400" dirty="0" smtClean="0"/>
              <a:t> carte </a:t>
            </a:r>
            <a:r>
              <a:rPr lang="en-US" sz="5400" dirty="0" err="1" smtClean="0"/>
              <a:t>funciara</a:t>
            </a:r>
            <a:r>
              <a:rPr lang="en-US" sz="5400" dirty="0" smtClean="0"/>
              <a:t>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30</a:t>
            </a:fld>
            <a:endParaRPr lang="en-US" sz="22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7279" y="3217819"/>
            <a:ext cx="9763761" cy="877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197" y="2933339"/>
            <a:ext cx="4138524" cy="68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89615"/>
            <a:ext cx="18288000" cy="9791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63440" y="10469881"/>
            <a:ext cx="13456920" cy="32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1310" y="3818738"/>
            <a:ext cx="17035490" cy="172862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78262" y="3341370"/>
            <a:ext cx="17035490" cy="4183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2417805" y="3288030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417804" y="4222099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3999668" y="10353952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17148764" y="10791813"/>
            <a:ext cx="784721" cy="588632"/>
            <a:chOff x="19815489" y="3162523"/>
            <a:chExt cx="924822" cy="593455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783580" y="10896515"/>
            <a:ext cx="11365184" cy="3582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Inscriere</a:t>
            </a:r>
            <a:r>
              <a:rPr lang="en-GB" sz="5600" dirty="0" smtClean="0"/>
              <a:t> CF – </a:t>
            </a:r>
            <a:r>
              <a:rPr lang="en-GB" sz="5600" dirty="0" err="1" smtClean="0"/>
              <a:t>Detalii</a:t>
            </a:r>
            <a:r>
              <a:rPr lang="en-GB" sz="5600" dirty="0" smtClean="0"/>
              <a:t> </a:t>
            </a:r>
            <a:r>
              <a:rPr lang="en-GB" sz="5600" dirty="0" err="1" smtClean="0"/>
              <a:t>cerere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2245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67888"/>
            <a:ext cx="18288000" cy="9791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11720281" y="3401627"/>
            <a:ext cx="8539766" cy="332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7306" y="2674840"/>
            <a:ext cx="5179451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7306" y="3401090"/>
            <a:ext cx="8524630" cy="3157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7306" y="2969045"/>
            <a:ext cx="5179451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77306" y="3824535"/>
            <a:ext cx="8524629" cy="15543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15157" y="3801801"/>
            <a:ext cx="8539767" cy="68932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245841" y="2674840"/>
            <a:ext cx="3901440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2417805" y="253858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2417804" y="3223441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431885" y="4188958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US" dirty="0"/>
          </a:p>
        </p:txBody>
      </p:sp>
      <p:grpSp>
        <p:nvGrpSpPr>
          <p:cNvPr id="5" name="Group 20"/>
          <p:cNvGrpSpPr/>
          <p:nvPr/>
        </p:nvGrpSpPr>
        <p:grpSpPr>
          <a:xfrm>
            <a:off x="8375102" y="2791368"/>
            <a:ext cx="784721" cy="588632"/>
            <a:chOff x="19835445" y="3162523"/>
            <a:chExt cx="924822" cy="593455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9835445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20206359" y="2518733"/>
            <a:ext cx="784721" cy="588632"/>
            <a:chOff x="19815489" y="3162523"/>
            <a:chExt cx="924822" cy="593455"/>
          </a:xfrm>
        </p:grpSpPr>
        <p:sp>
          <p:nvSpPr>
            <p:cNvPr id="25" name="Pentagon 24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20313443" y="3233503"/>
            <a:ext cx="784721" cy="660370"/>
            <a:chOff x="19738944" y="3192569"/>
            <a:chExt cx="924822" cy="665781"/>
          </a:xfrm>
        </p:grpSpPr>
        <p:sp>
          <p:nvSpPr>
            <p:cNvPr id="28" name="Pentagon 27"/>
            <p:cNvSpPr/>
            <p:nvPr/>
          </p:nvSpPr>
          <p:spPr>
            <a:xfrm rot="10800000">
              <a:off x="19738944" y="3264895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20313442" y="4463535"/>
            <a:ext cx="784721" cy="588632"/>
            <a:chOff x="19815489" y="3162523"/>
            <a:chExt cx="924822" cy="593455"/>
          </a:xfrm>
        </p:grpSpPr>
        <p:sp>
          <p:nvSpPr>
            <p:cNvPr id="31" name="Pentagon 30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Inscriere</a:t>
            </a:r>
            <a:r>
              <a:rPr lang="en-GB" sz="5600" dirty="0" smtClean="0"/>
              <a:t> CF – </a:t>
            </a:r>
            <a:r>
              <a:rPr lang="en-GB" sz="5600" dirty="0" err="1" smtClean="0"/>
              <a:t>Mediul</a:t>
            </a:r>
            <a:r>
              <a:rPr lang="en-GB" sz="5600" dirty="0" smtClean="0"/>
              <a:t> de </a:t>
            </a:r>
            <a:r>
              <a:rPr lang="en-GB" sz="5600" dirty="0" err="1" smtClean="0"/>
              <a:t>lucru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5512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Harta</a:t>
            </a:r>
            <a:r>
              <a:rPr lang="en-US" sz="5400" dirty="0" smtClean="0"/>
              <a:t>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33</a:t>
            </a:fld>
            <a:endParaRPr lang="en-US" sz="22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5537" y="3761032"/>
            <a:ext cx="10781374" cy="739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413" y="3127313"/>
            <a:ext cx="4979233" cy="593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Harta</a:t>
            </a:r>
            <a:r>
              <a:rPr lang="en-US" sz="5400" dirty="0" smtClean="0"/>
              <a:t>- </a:t>
            </a:r>
            <a:r>
              <a:rPr lang="en-US" sz="5400" dirty="0" err="1" smtClean="0"/>
              <a:t>Straturi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34</a:t>
            </a:fld>
            <a:endParaRPr lang="en-US" sz="22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466" y="3214089"/>
            <a:ext cx="20295544" cy="554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Conversie</a:t>
            </a:r>
            <a:r>
              <a:rPr lang="en-US" sz="5400" dirty="0" smtClean="0"/>
              <a:t> date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35</a:t>
            </a:fld>
            <a:endParaRPr lang="en-US" sz="22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4752" y="3819258"/>
            <a:ext cx="12291498" cy="48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032" y="3081758"/>
            <a:ext cx="5206883" cy="454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Fluxul</a:t>
            </a:r>
            <a:r>
              <a:rPr lang="en-US" sz="5400" dirty="0" smtClean="0"/>
              <a:t> general - Informational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36</a:t>
            </a:fld>
            <a:endParaRPr lang="en-US" sz="2200" dirty="0"/>
          </a:p>
        </p:txBody>
      </p:sp>
      <p:grpSp>
        <p:nvGrpSpPr>
          <p:cNvPr id="2" name="Group 5"/>
          <p:cNvGrpSpPr/>
          <p:nvPr/>
        </p:nvGrpSpPr>
        <p:grpSpPr>
          <a:xfrm>
            <a:off x="2018581" y="2950234"/>
            <a:ext cx="17114808" cy="8005313"/>
            <a:chOff x="651657" y="485913"/>
            <a:chExt cx="10917829" cy="5068873"/>
          </a:xfrm>
        </p:grpSpPr>
        <p:sp>
          <p:nvSpPr>
            <p:cNvPr id="8" name="Rectangle 7"/>
            <p:cNvSpPr/>
            <p:nvPr/>
          </p:nvSpPr>
          <p:spPr>
            <a:xfrm>
              <a:off x="4550129" y="485913"/>
              <a:ext cx="1776273" cy="506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27766" y="485915"/>
              <a:ext cx="1770960" cy="5068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537" y="485913"/>
              <a:ext cx="1432146" cy="506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46131" y="688569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tehnica</a:t>
              </a:r>
              <a:endParaRPr lang="en-GB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44680" y="685284"/>
              <a:ext cx="1071706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Autorizat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2412" y="1850626"/>
              <a:ext cx="1183905" cy="53477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Inregistrare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1687" y="485913"/>
              <a:ext cx="1688520" cy="5068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31608" y="485915"/>
              <a:ext cx="1688520" cy="5068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80966" y="485914"/>
              <a:ext cx="1688520" cy="5068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090256" y="3577147"/>
              <a:ext cx="1269943" cy="962096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prelucrari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54025" y="2866141"/>
              <a:ext cx="1269943" cy="49371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Receptie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tehnica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254755" y="2871595"/>
              <a:ext cx="1480097" cy="49264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Actualizare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Carte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Funciara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03292" y="4468128"/>
              <a:ext cx="1343385" cy="538058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143880" y="1966157"/>
              <a:ext cx="274700" cy="31182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444680" y="4475040"/>
              <a:ext cx="1071706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Confirmare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primire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Solutie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Elbow Connector 120"/>
            <p:cNvCxnSpPr>
              <a:stCxn id="11" idx="2"/>
              <a:endCxn id="13" idx="1"/>
            </p:cNvCxnSpPr>
            <p:nvPr/>
          </p:nvCxnSpPr>
          <p:spPr>
            <a:xfrm rot="16200000" flipH="1">
              <a:off x="3383417" y="1509019"/>
              <a:ext cx="891388" cy="326598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  <a:endCxn id="11" idx="1"/>
            </p:cNvCxnSpPr>
            <p:nvPr/>
          </p:nvCxnSpPr>
          <p:spPr>
            <a:xfrm>
              <a:off x="2516388" y="954313"/>
              <a:ext cx="529745" cy="32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2"/>
              <a:endCxn id="18" idx="0"/>
            </p:cNvCxnSpPr>
            <p:nvPr/>
          </p:nvCxnSpPr>
          <p:spPr>
            <a:xfrm>
              <a:off x="7281232" y="2277984"/>
              <a:ext cx="7765" cy="5881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171"/>
            <p:cNvCxnSpPr>
              <a:stCxn id="21" idx="3"/>
              <a:endCxn id="19" idx="0"/>
            </p:cNvCxnSpPr>
            <p:nvPr/>
          </p:nvCxnSpPr>
          <p:spPr>
            <a:xfrm>
              <a:off x="7418580" y="2122070"/>
              <a:ext cx="1576224" cy="749524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172"/>
            <p:cNvCxnSpPr>
              <a:stCxn id="19" idx="2"/>
              <a:endCxn id="17" idx="1"/>
            </p:cNvCxnSpPr>
            <p:nvPr/>
          </p:nvCxnSpPr>
          <p:spPr>
            <a:xfrm rot="16200000" flipH="1">
              <a:off x="9195553" y="3163492"/>
              <a:ext cx="693953" cy="1095452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173"/>
            <p:cNvCxnSpPr>
              <a:stCxn id="17" idx="2"/>
              <a:endCxn id="48" idx="3"/>
            </p:cNvCxnSpPr>
            <p:nvPr/>
          </p:nvCxnSpPr>
          <p:spPr>
            <a:xfrm rot="5400000">
              <a:off x="8959338" y="2971268"/>
              <a:ext cx="197914" cy="3333865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1"/>
              <a:endCxn id="46" idx="3"/>
            </p:cNvCxnSpPr>
            <p:nvPr/>
          </p:nvCxnSpPr>
          <p:spPr>
            <a:xfrm flipH="1">
              <a:off x="4217452" y="4737157"/>
              <a:ext cx="585840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1427854" y="2959011"/>
              <a:ext cx="1071706" cy="65342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Notar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592" y="3021767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act</a:t>
              </a:r>
              <a:endPara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Elbow Connector 55"/>
            <p:cNvCxnSpPr>
              <a:stCxn id="31" idx="3"/>
              <a:endCxn id="13" idx="2"/>
            </p:cNvCxnSpPr>
            <p:nvPr/>
          </p:nvCxnSpPr>
          <p:spPr>
            <a:xfrm flipV="1">
              <a:off x="4228956" y="2385398"/>
              <a:ext cx="355409" cy="905396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8" idx="3"/>
              <a:endCxn id="19" idx="1"/>
            </p:cNvCxnSpPr>
            <p:nvPr/>
          </p:nvCxnSpPr>
          <p:spPr>
            <a:xfrm>
              <a:off x="7923968" y="3112996"/>
              <a:ext cx="330787" cy="49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3" idx="3"/>
              <a:endCxn id="21" idx="1"/>
            </p:cNvCxnSpPr>
            <p:nvPr/>
          </p:nvCxnSpPr>
          <p:spPr>
            <a:xfrm>
              <a:off x="5176317" y="2118014"/>
              <a:ext cx="1967565" cy="40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0" idx="3"/>
              <a:endCxn id="31" idx="1"/>
            </p:cNvCxnSpPr>
            <p:nvPr/>
          </p:nvCxnSpPr>
          <p:spPr>
            <a:xfrm>
              <a:off x="2499560" y="3285723"/>
              <a:ext cx="490032" cy="507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651657" y="4566853"/>
              <a:ext cx="251706" cy="354202"/>
            </a:xfrm>
            <a:prstGeom prst="round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7539" y="5144586"/>
              <a:ext cx="1404953" cy="39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Solicitant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4919" y="5144588"/>
              <a:ext cx="1698330" cy="391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Colaborator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Autorizat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Notar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90929" y="5144586"/>
              <a:ext cx="1732764" cy="39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Referent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Relatii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Publicul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98931" y="5144032"/>
              <a:ext cx="1625801" cy="3983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141047" y="5144030"/>
              <a:ext cx="1679083" cy="391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Asistent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929790" y="5144032"/>
              <a:ext cx="1639696" cy="392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Callout 42"/>
            <p:cNvSpPr/>
            <p:nvPr/>
          </p:nvSpPr>
          <p:spPr>
            <a:xfrm>
              <a:off x="6853575" y="1397927"/>
              <a:ext cx="1438860" cy="507682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receptie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  <a:endParaRPr lang="en-GB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Pentagon 43"/>
            <p:cNvSpPr/>
            <p:nvPr/>
          </p:nvSpPr>
          <p:spPr>
            <a:xfrm>
              <a:off x="6667730" y="2379088"/>
              <a:ext cx="598281" cy="309937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117"/>
            <p:cNvGrpSpPr/>
            <p:nvPr/>
          </p:nvGrpSpPr>
          <p:grpSpPr>
            <a:xfrm>
              <a:off x="9066768" y="2386006"/>
              <a:ext cx="720822" cy="309937"/>
              <a:chOff x="9060906" y="2825619"/>
              <a:chExt cx="720822" cy="309937"/>
            </a:xfrm>
          </p:grpSpPr>
          <p:sp>
            <p:nvSpPr>
              <p:cNvPr id="53" name="Pentagon 52"/>
              <p:cNvSpPr/>
              <p:nvPr/>
            </p:nvSpPr>
            <p:spPr>
              <a:xfrm rot="10800000">
                <a:off x="9060906" y="2825619"/>
                <a:ext cx="598281" cy="309937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261952" y="2889356"/>
                <a:ext cx="519776" cy="18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</a:t>
                </a:r>
                <a:endPara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2978090" y="4468129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Comunicare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46" idx="1"/>
              <a:endCxn id="22" idx="3"/>
            </p:cNvCxnSpPr>
            <p:nvPr/>
          </p:nvCxnSpPr>
          <p:spPr>
            <a:xfrm flipH="1">
              <a:off x="2516386" y="4737158"/>
              <a:ext cx="461704" cy="691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Diamond 47"/>
            <p:cNvSpPr/>
            <p:nvPr/>
          </p:nvSpPr>
          <p:spPr>
            <a:xfrm>
              <a:off x="7116662" y="4581244"/>
              <a:ext cx="274700" cy="31182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9" name="Elbow Connector 173"/>
            <p:cNvCxnSpPr>
              <a:stCxn id="48" idx="0"/>
              <a:endCxn id="46" idx="0"/>
            </p:cNvCxnSpPr>
            <p:nvPr/>
          </p:nvCxnSpPr>
          <p:spPr>
            <a:xfrm rot="16200000" flipV="1">
              <a:off x="5369334" y="2696566"/>
              <a:ext cx="113115" cy="3656241"/>
            </a:xfrm>
            <a:prstGeom prst="bentConnector3">
              <a:avLst>
                <a:gd name="adj1" fmla="val 205084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Callout 49"/>
            <p:cNvSpPr/>
            <p:nvPr/>
          </p:nvSpPr>
          <p:spPr>
            <a:xfrm>
              <a:off x="7295535" y="3908772"/>
              <a:ext cx="1401180" cy="576350"/>
            </a:xfrm>
            <a:prstGeom prst="wedgeEllipseCallout">
              <a:avLst>
                <a:gd name="adj1" fmla="val -39746"/>
                <a:gd name="adj2" fmla="val 762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online / electronica?</a:t>
              </a:r>
              <a:endParaRPr lang="en-GB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rot="5400000">
              <a:off x="6587630" y="3927332"/>
              <a:ext cx="346727" cy="495299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Pentagon 51"/>
            <p:cNvSpPr/>
            <p:nvPr/>
          </p:nvSpPr>
          <p:spPr>
            <a:xfrm rot="16200000">
              <a:off x="6558119" y="4668642"/>
              <a:ext cx="346727" cy="495299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5" name="Elbow Connector 173"/>
          <p:cNvCxnSpPr/>
          <p:nvPr/>
        </p:nvCxnSpPr>
        <p:spPr>
          <a:xfrm rot="10800000">
            <a:off x="10632584" y="9664260"/>
            <a:ext cx="1634178" cy="3183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Fluxul</a:t>
            </a:r>
            <a:r>
              <a:rPr lang="en-US" sz="5400" dirty="0" smtClean="0"/>
              <a:t> general - </a:t>
            </a:r>
            <a:r>
              <a:rPr lang="en-US" sz="5400" dirty="0" err="1" smtClean="0"/>
              <a:t>Informatic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37</a:t>
            </a:fld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18581" y="2950234"/>
            <a:ext cx="17114808" cy="8005313"/>
            <a:chOff x="651657" y="485913"/>
            <a:chExt cx="10917829" cy="5068873"/>
          </a:xfrm>
        </p:grpSpPr>
        <p:sp>
          <p:nvSpPr>
            <p:cNvPr id="8" name="Rectangle 7"/>
            <p:cNvSpPr/>
            <p:nvPr/>
          </p:nvSpPr>
          <p:spPr>
            <a:xfrm>
              <a:off x="4550129" y="485913"/>
              <a:ext cx="1776273" cy="506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2737" y="485915"/>
              <a:ext cx="1770960" cy="5068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537" y="485913"/>
              <a:ext cx="1432146" cy="506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46131" y="688569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tehnica</a:t>
              </a:r>
              <a:endParaRPr lang="en-GB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44680" y="685284"/>
              <a:ext cx="1071706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Autorizat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2412" y="1850626"/>
              <a:ext cx="1183905" cy="53477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Inregistrare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1687" y="485913"/>
              <a:ext cx="1688520" cy="5068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31608" y="485915"/>
              <a:ext cx="1688520" cy="5068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80966" y="485914"/>
              <a:ext cx="1688520" cy="5068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090256" y="3577147"/>
              <a:ext cx="1269943" cy="962096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prelucrari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54025" y="2866141"/>
              <a:ext cx="1269943" cy="49371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Receptie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tehnica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254755" y="2871595"/>
              <a:ext cx="1480097" cy="49264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Actualizare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Carte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Funciara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03292" y="4468128"/>
              <a:ext cx="1343385" cy="538058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143880" y="1966157"/>
              <a:ext cx="274700" cy="31182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12010" y="4418659"/>
              <a:ext cx="1204376" cy="649059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primire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Elbow Connector 120"/>
            <p:cNvCxnSpPr>
              <a:stCxn id="11" idx="2"/>
              <a:endCxn id="13" idx="1"/>
            </p:cNvCxnSpPr>
            <p:nvPr/>
          </p:nvCxnSpPr>
          <p:spPr>
            <a:xfrm rot="16200000" flipH="1">
              <a:off x="3383417" y="1509019"/>
              <a:ext cx="891388" cy="326598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  <a:endCxn id="11" idx="1"/>
            </p:cNvCxnSpPr>
            <p:nvPr/>
          </p:nvCxnSpPr>
          <p:spPr>
            <a:xfrm>
              <a:off x="2516388" y="954313"/>
              <a:ext cx="529745" cy="32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2"/>
              <a:endCxn id="18" idx="0"/>
            </p:cNvCxnSpPr>
            <p:nvPr/>
          </p:nvCxnSpPr>
          <p:spPr>
            <a:xfrm>
              <a:off x="7281232" y="2277984"/>
              <a:ext cx="7765" cy="5881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171"/>
            <p:cNvCxnSpPr>
              <a:stCxn id="21" idx="3"/>
              <a:endCxn id="19" idx="0"/>
            </p:cNvCxnSpPr>
            <p:nvPr/>
          </p:nvCxnSpPr>
          <p:spPr>
            <a:xfrm>
              <a:off x="7418580" y="2122070"/>
              <a:ext cx="1576224" cy="749524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172"/>
            <p:cNvCxnSpPr>
              <a:stCxn id="19" idx="2"/>
              <a:endCxn id="17" idx="1"/>
            </p:cNvCxnSpPr>
            <p:nvPr/>
          </p:nvCxnSpPr>
          <p:spPr>
            <a:xfrm rot="16200000" flipH="1">
              <a:off x="9195553" y="3163492"/>
              <a:ext cx="693953" cy="1095452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173"/>
            <p:cNvCxnSpPr>
              <a:stCxn id="17" idx="2"/>
              <a:endCxn id="48" idx="3"/>
            </p:cNvCxnSpPr>
            <p:nvPr/>
          </p:nvCxnSpPr>
          <p:spPr>
            <a:xfrm rot="5400000">
              <a:off x="8959338" y="2971268"/>
              <a:ext cx="197914" cy="3333865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1"/>
              <a:endCxn id="46" idx="3"/>
            </p:cNvCxnSpPr>
            <p:nvPr/>
          </p:nvCxnSpPr>
          <p:spPr>
            <a:xfrm flipH="1">
              <a:off x="4217452" y="4737157"/>
              <a:ext cx="585840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1427854" y="2959011"/>
              <a:ext cx="1071706" cy="65342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Notar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592" y="3021767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Creare</a:t>
              </a:r>
              <a:r>
                <a:rPr lang="en-GB" sz="17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act</a:t>
              </a:r>
              <a:endParaRPr lang="en-GB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Elbow Connector 55"/>
            <p:cNvCxnSpPr>
              <a:stCxn id="31" idx="3"/>
              <a:endCxn id="13" idx="2"/>
            </p:cNvCxnSpPr>
            <p:nvPr/>
          </p:nvCxnSpPr>
          <p:spPr>
            <a:xfrm flipV="1">
              <a:off x="4228956" y="2385398"/>
              <a:ext cx="355409" cy="905396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8" idx="3"/>
              <a:endCxn id="19" idx="1"/>
            </p:cNvCxnSpPr>
            <p:nvPr/>
          </p:nvCxnSpPr>
          <p:spPr>
            <a:xfrm>
              <a:off x="7923968" y="3112996"/>
              <a:ext cx="330787" cy="49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3" idx="3"/>
              <a:endCxn id="21" idx="1"/>
            </p:cNvCxnSpPr>
            <p:nvPr/>
          </p:nvCxnSpPr>
          <p:spPr>
            <a:xfrm>
              <a:off x="5176317" y="2118014"/>
              <a:ext cx="1967565" cy="40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0" idx="3"/>
              <a:endCxn id="31" idx="1"/>
            </p:cNvCxnSpPr>
            <p:nvPr/>
          </p:nvCxnSpPr>
          <p:spPr>
            <a:xfrm>
              <a:off x="2499560" y="3285723"/>
              <a:ext cx="490032" cy="507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651657" y="4566853"/>
              <a:ext cx="251706" cy="354202"/>
            </a:xfrm>
            <a:prstGeom prst="round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7539" y="5144586"/>
              <a:ext cx="1404953" cy="39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Solicitant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4919" y="5144588"/>
              <a:ext cx="1698330" cy="391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Colaborator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Autorizat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Notar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90929" y="5144586"/>
              <a:ext cx="1732764" cy="39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Referent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Relatii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Publicul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98931" y="5144032"/>
              <a:ext cx="1625801" cy="3983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141047" y="5144030"/>
              <a:ext cx="1679083" cy="391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Asistent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929790" y="5144032"/>
              <a:ext cx="1639696" cy="392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Callout 42"/>
            <p:cNvSpPr/>
            <p:nvPr/>
          </p:nvSpPr>
          <p:spPr>
            <a:xfrm>
              <a:off x="6853575" y="1397927"/>
              <a:ext cx="1438860" cy="507682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receptie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  <a:endParaRPr lang="en-GB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Pentagon 43"/>
            <p:cNvSpPr/>
            <p:nvPr/>
          </p:nvSpPr>
          <p:spPr>
            <a:xfrm>
              <a:off x="6667730" y="2379088"/>
              <a:ext cx="598281" cy="309937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oup 117"/>
            <p:cNvGrpSpPr/>
            <p:nvPr/>
          </p:nvGrpSpPr>
          <p:grpSpPr>
            <a:xfrm>
              <a:off x="9066768" y="2386006"/>
              <a:ext cx="720822" cy="309937"/>
              <a:chOff x="9060906" y="2825619"/>
              <a:chExt cx="720822" cy="309937"/>
            </a:xfrm>
          </p:grpSpPr>
          <p:sp>
            <p:nvSpPr>
              <p:cNvPr id="53" name="Pentagon 52"/>
              <p:cNvSpPr/>
              <p:nvPr/>
            </p:nvSpPr>
            <p:spPr>
              <a:xfrm rot="10800000">
                <a:off x="9060906" y="2825619"/>
                <a:ext cx="598281" cy="309937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261952" y="2889356"/>
                <a:ext cx="519776" cy="18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</a:t>
                </a:r>
                <a:endPara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2978090" y="4468129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Comunicare</a:t>
              </a:r>
              <a:r>
                <a:rPr lang="en-GB" sz="17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Solutie</a:t>
              </a:r>
              <a:r>
                <a:rPr lang="en-GB" sz="17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GB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46" idx="1"/>
              <a:endCxn id="22" idx="3"/>
            </p:cNvCxnSpPr>
            <p:nvPr/>
          </p:nvCxnSpPr>
          <p:spPr>
            <a:xfrm flipH="1">
              <a:off x="2516386" y="4737158"/>
              <a:ext cx="461704" cy="60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Diamond 47"/>
            <p:cNvSpPr/>
            <p:nvPr/>
          </p:nvSpPr>
          <p:spPr>
            <a:xfrm>
              <a:off x="7116662" y="4581244"/>
              <a:ext cx="274700" cy="31182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9" name="Elbow Connector 173"/>
            <p:cNvCxnSpPr>
              <a:stCxn id="48" idx="0"/>
              <a:endCxn id="46" idx="0"/>
            </p:cNvCxnSpPr>
            <p:nvPr/>
          </p:nvCxnSpPr>
          <p:spPr>
            <a:xfrm rot="16200000" flipV="1">
              <a:off x="5369334" y="2696566"/>
              <a:ext cx="113115" cy="3656241"/>
            </a:xfrm>
            <a:prstGeom prst="bentConnector3">
              <a:avLst>
                <a:gd name="adj1" fmla="val 205084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Callout 49"/>
            <p:cNvSpPr/>
            <p:nvPr/>
          </p:nvSpPr>
          <p:spPr>
            <a:xfrm>
              <a:off x="7295535" y="3908772"/>
              <a:ext cx="1401180" cy="576350"/>
            </a:xfrm>
            <a:prstGeom prst="wedgeEllipseCallout">
              <a:avLst>
                <a:gd name="adj1" fmla="val -39746"/>
                <a:gd name="adj2" fmla="val 762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online / electronica?</a:t>
              </a:r>
              <a:endParaRPr lang="en-GB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rot="5400000">
              <a:off x="6587630" y="3927332"/>
              <a:ext cx="346727" cy="495299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Pentagon 51"/>
            <p:cNvSpPr/>
            <p:nvPr/>
          </p:nvSpPr>
          <p:spPr>
            <a:xfrm rot="16200000">
              <a:off x="6558119" y="4668642"/>
              <a:ext cx="346727" cy="495299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7" name="Elbow Connector 173"/>
          <p:cNvCxnSpPr>
            <a:endCxn id="20" idx="3"/>
          </p:cNvCxnSpPr>
          <p:nvPr/>
        </p:nvCxnSpPr>
        <p:spPr>
          <a:xfrm rot="10800000">
            <a:off x="10632584" y="9664260"/>
            <a:ext cx="1634178" cy="3183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Callout 60"/>
          <p:cNvSpPr/>
          <p:nvPr/>
        </p:nvSpPr>
        <p:spPr>
          <a:xfrm>
            <a:off x="7855957" y="3145505"/>
            <a:ext cx="2255559" cy="80178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 TATE </a:t>
            </a:r>
          </a:p>
          <a:p>
            <a:pPr algn="ctr"/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ETERRA3 !!!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Callout 61"/>
          <p:cNvSpPr/>
          <p:nvPr/>
        </p:nvSpPr>
        <p:spPr>
          <a:xfrm>
            <a:off x="7904840" y="6593196"/>
            <a:ext cx="2255559" cy="80178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Posibil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configurat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Tranzitia</a:t>
            </a:r>
            <a:r>
              <a:rPr lang="en-US" sz="5400" dirty="0" smtClean="0"/>
              <a:t> </a:t>
            </a:r>
            <a:r>
              <a:rPr lang="en-US" sz="5400" dirty="0" err="1" smtClean="0"/>
              <a:t>unei</a:t>
            </a:r>
            <a:r>
              <a:rPr lang="en-US" sz="5400" dirty="0" smtClean="0"/>
              <a:t> </a:t>
            </a:r>
            <a:r>
              <a:rPr lang="en-US" sz="5400" dirty="0" err="1" smtClean="0"/>
              <a:t>cereri</a:t>
            </a:r>
            <a:r>
              <a:rPr lang="en-US" sz="5400" dirty="0" smtClean="0"/>
              <a:t> </a:t>
            </a:r>
            <a:r>
              <a:rPr lang="en-US" sz="4400" dirty="0" smtClean="0"/>
              <a:t>(</a:t>
            </a:r>
            <a:r>
              <a:rPr lang="en-US" sz="4400" dirty="0" err="1" smtClean="0"/>
              <a:t>diagrama</a:t>
            </a:r>
            <a:r>
              <a:rPr lang="en-US" sz="4400" dirty="0" smtClean="0"/>
              <a:t> </a:t>
            </a:r>
            <a:r>
              <a:rPr lang="en-US" sz="4400" dirty="0" err="1" smtClean="0"/>
              <a:t>starilor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38</a:t>
            </a:fld>
            <a:endParaRPr lang="en-US" sz="2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569" y="4055452"/>
            <a:ext cx="20486249" cy="58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Prima </a:t>
            </a:r>
            <a:r>
              <a:rPr lang="en-US" sz="5400" dirty="0" err="1" smtClean="0"/>
              <a:t>inregistrare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39</a:t>
            </a:fld>
            <a:endParaRPr lang="en-US" sz="2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334" y="3141393"/>
            <a:ext cx="17626341" cy="798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2905" y="9941494"/>
            <a:ext cx="1800825" cy="11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341" y="1431409"/>
            <a:ext cx="1543105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Obiectivele</a:t>
            </a:r>
            <a:r>
              <a:rPr lang="en-US" sz="5400" dirty="0" smtClean="0"/>
              <a:t> </a:t>
            </a:r>
            <a:r>
              <a:rPr lang="en-US" sz="5400" dirty="0" err="1" smtClean="0"/>
              <a:t>proiectului</a:t>
            </a:r>
            <a:endParaRPr lang="en-US" sz="5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698231" y="2987041"/>
            <a:ext cx="18288978" cy="7841854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220000"/>
              </a:lnSpc>
            </a:pPr>
            <a:r>
              <a:rPr lang="en-US" sz="4500" b="1" dirty="0" err="1"/>
              <a:t>Extinderea</a:t>
            </a:r>
            <a:r>
              <a:rPr lang="en-US" sz="4500" b="1" dirty="0"/>
              <a:t> </a:t>
            </a:r>
            <a:r>
              <a:rPr lang="en-US" sz="4500" b="1" dirty="0" err="1"/>
              <a:t>capacitatii</a:t>
            </a:r>
            <a:r>
              <a:rPr lang="en-US" sz="4500" b="1" dirty="0"/>
              <a:t> de </a:t>
            </a:r>
            <a:r>
              <a:rPr lang="en-US" sz="4500" b="1" dirty="0" err="1"/>
              <a:t>comunicare</a:t>
            </a:r>
            <a:r>
              <a:rPr lang="en-US" sz="4500" b="1" dirty="0"/>
              <a:t> inter-</a:t>
            </a:r>
            <a:r>
              <a:rPr lang="en-US" sz="4500" b="1" dirty="0" err="1"/>
              <a:t>institutionala</a:t>
            </a:r>
            <a:endParaRPr lang="en-US" sz="4500" b="1" dirty="0"/>
          </a:p>
          <a:p>
            <a:pPr>
              <a:lnSpc>
                <a:spcPct val="220000"/>
              </a:lnSpc>
            </a:pPr>
            <a:r>
              <a:rPr lang="en-US" sz="4500" b="1" dirty="0" err="1" smtClean="0"/>
              <a:t>Adaugarea</a:t>
            </a:r>
            <a:r>
              <a:rPr lang="en-US" sz="4500" b="1" dirty="0" smtClean="0"/>
              <a:t> de </a:t>
            </a:r>
            <a:r>
              <a:rPr lang="en-US" sz="4500" b="1" dirty="0" err="1" smtClean="0"/>
              <a:t>servicii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noi</a:t>
            </a:r>
            <a:r>
              <a:rPr lang="en-US" sz="4500" b="1" dirty="0" smtClean="0"/>
              <a:t> in </a:t>
            </a:r>
            <a:r>
              <a:rPr lang="en-US" sz="4500" b="1" dirty="0" err="1" smtClean="0"/>
              <a:t>portofoliul</a:t>
            </a:r>
            <a:r>
              <a:rPr lang="en-US" sz="4500" b="1" dirty="0" smtClean="0"/>
              <a:t> ANCPI</a:t>
            </a:r>
            <a:endParaRPr lang="en-US" sz="4500" b="1" dirty="0"/>
          </a:p>
          <a:p>
            <a:pPr>
              <a:lnSpc>
                <a:spcPct val="220000"/>
              </a:lnSpc>
            </a:pPr>
            <a:r>
              <a:rPr lang="en-US" sz="4500" b="1" dirty="0" err="1"/>
              <a:t>Imbunatatirea</a:t>
            </a:r>
            <a:r>
              <a:rPr lang="en-US" sz="4500" b="1" dirty="0"/>
              <a:t> </a:t>
            </a:r>
            <a:r>
              <a:rPr lang="en-US" sz="4500" b="1" dirty="0" err="1"/>
              <a:t>calitatii</a:t>
            </a:r>
            <a:r>
              <a:rPr lang="en-US" sz="4500" b="1" dirty="0"/>
              <a:t> </a:t>
            </a:r>
            <a:r>
              <a:rPr lang="en-US" sz="4500" b="1" dirty="0" err="1"/>
              <a:t>datelor</a:t>
            </a:r>
            <a:endParaRPr lang="en-US" sz="4500" b="1" dirty="0"/>
          </a:p>
          <a:p>
            <a:pPr>
              <a:lnSpc>
                <a:spcPct val="220000"/>
              </a:lnSpc>
            </a:pPr>
            <a:r>
              <a:rPr lang="en-US" sz="4500" b="1" dirty="0" err="1"/>
              <a:t>Imbunatatirea</a:t>
            </a:r>
            <a:r>
              <a:rPr lang="en-US" sz="4500" b="1" dirty="0"/>
              <a:t> </a:t>
            </a:r>
            <a:r>
              <a:rPr lang="en-US" sz="4500" b="1" dirty="0" err="1"/>
              <a:t>transparentei</a:t>
            </a:r>
            <a:r>
              <a:rPr lang="en-US" sz="4500" b="1" dirty="0"/>
              <a:t> </a:t>
            </a:r>
            <a:r>
              <a:rPr lang="en-US" sz="4500" b="1" dirty="0" err="1"/>
              <a:t>activitatii</a:t>
            </a:r>
            <a:r>
              <a:rPr lang="en-US" sz="4500" b="1" dirty="0"/>
              <a:t> ANCPI</a:t>
            </a:r>
          </a:p>
          <a:p>
            <a:pPr>
              <a:lnSpc>
                <a:spcPct val="220000"/>
              </a:lnSpc>
            </a:pPr>
            <a:r>
              <a:rPr lang="en-US" sz="4500" b="1" dirty="0" err="1" smtClean="0"/>
              <a:t>Extinderea</a:t>
            </a:r>
            <a:r>
              <a:rPr lang="en-US" sz="4500" b="1" dirty="0" smtClean="0"/>
              <a:t> </a:t>
            </a:r>
            <a:r>
              <a:rPr lang="en-US" sz="4500" b="1" dirty="0" err="1"/>
              <a:t>si</a:t>
            </a:r>
            <a:r>
              <a:rPr lang="en-US" sz="4500" b="1" dirty="0"/>
              <a:t> </a:t>
            </a:r>
            <a:r>
              <a:rPr lang="en-US" sz="4500" b="1" dirty="0" err="1" smtClean="0"/>
              <a:t>standardizarea</a:t>
            </a:r>
            <a:r>
              <a:rPr lang="en-US" sz="4500" b="1" dirty="0" smtClean="0"/>
              <a:t> </a:t>
            </a:r>
            <a:r>
              <a:rPr lang="en-US" sz="4500" b="1" dirty="0" err="1"/>
              <a:t>tehnologica</a:t>
            </a:r>
            <a:endParaRPr lang="en-US" sz="4500" b="1" dirty="0"/>
          </a:p>
          <a:p>
            <a:pPr>
              <a:lnSpc>
                <a:spcPct val="220000"/>
              </a:lnSpc>
            </a:pPr>
            <a:r>
              <a:rPr lang="en-US" sz="4500" b="1" dirty="0" err="1" smtClean="0"/>
              <a:t>Extinderea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capacitatii</a:t>
            </a:r>
            <a:r>
              <a:rPr lang="en-US" sz="4500" b="1" dirty="0" smtClean="0"/>
              <a:t> </a:t>
            </a:r>
            <a:r>
              <a:rPr lang="en-US" sz="4500" b="1" dirty="0"/>
              <a:t>de </a:t>
            </a:r>
            <a:r>
              <a:rPr lang="en-US" sz="4500" b="1" dirty="0" err="1"/>
              <a:t>administrare</a:t>
            </a:r>
            <a:r>
              <a:rPr lang="en-US" sz="4500" b="1" dirty="0"/>
              <a:t> </a:t>
            </a:r>
            <a:r>
              <a:rPr lang="en-US" sz="4500" b="1" dirty="0" err="1"/>
              <a:t>si</a:t>
            </a:r>
            <a:r>
              <a:rPr lang="en-US" sz="4500" b="1" dirty="0"/>
              <a:t> </a:t>
            </a:r>
            <a:r>
              <a:rPr lang="en-US" sz="4500" b="1" dirty="0" err="1"/>
              <a:t>monitorizare</a:t>
            </a:r>
            <a:endParaRPr lang="en-US" sz="4500" b="1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FE088729-CCB1-436D-B319-BCFBC7E4C572}" type="slidenum">
              <a:rPr lang="en-US" sz="2200" smtClean="0"/>
              <a:pPr/>
              <a:t>4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3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Actualizare</a:t>
            </a:r>
            <a:r>
              <a:rPr lang="en-US" sz="5400" dirty="0" smtClean="0"/>
              <a:t> </a:t>
            </a:r>
            <a:r>
              <a:rPr lang="en-US" sz="5400" dirty="0" err="1" smtClean="0"/>
              <a:t>imobil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40</a:t>
            </a:fld>
            <a:endParaRPr lang="en-US" sz="22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2905" y="10165782"/>
            <a:ext cx="1628295" cy="101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39" y="3073131"/>
            <a:ext cx="17541769" cy="814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Transformare</a:t>
            </a:r>
            <a:r>
              <a:rPr lang="en-US" sz="5400" dirty="0" smtClean="0"/>
              <a:t> </a:t>
            </a:r>
            <a:r>
              <a:rPr lang="en-US" sz="5400" dirty="0" err="1" smtClean="0"/>
              <a:t>imobil</a:t>
            </a:r>
            <a:r>
              <a:rPr lang="en-US" sz="5400" dirty="0" smtClean="0"/>
              <a:t> (1)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41</a:t>
            </a:fld>
            <a:endParaRPr lang="en-US" sz="22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2355" y="10683367"/>
            <a:ext cx="1783571" cy="111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598" y="2858159"/>
            <a:ext cx="17160515" cy="900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Transformare</a:t>
            </a:r>
            <a:r>
              <a:rPr lang="en-US" sz="5400" dirty="0" smtClean="0"/>
              <a:t> </a:t>
            </a:r>
            <a:r>
              <a:rPr lang="en-US" sz="5400" dirty="0" err="1" smtClean="0"/>
              <a:t>imobil</a:t>
            </a:r>
            <a:r>
              <a:rPr lang="en-US" sz="5400" dirty="0" smtClean="0"/>
              <a:t> (2)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42</a:t>
            </a:fld>
            <a:endParaRPr lang="en-US" sz="22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260" y="7888408"/>
            <a:ext cx="1766317" cy="11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38" y="3064087"/>
            <a:ext cx="19005258" cy="464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Recapitulare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43</a:t>
            </a:fld>
            <a:endParaRPr lang="en-US" sz="2200" dirty="0"/>
          </a:p>
        </p:txBody>
      </p:sp>
      <p:sp>
        <p:nvSpPr>
          <p:cNvPr id="6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 lvl="1" algn="l">
              <a:lnSpc>
                <a:spcPct val="100000"/>
              </a:lnSpc>
            </a:pPr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isi</a:t>
            </a:r>
            <a:r>
              <a:rPr lang="en-US" sz="5400" dirty="0" smtClean="0"/>
              <a:t> </a:t>
            </a:r>
            <a:r>
              <a:rPr lang="en-US" sz="5400" dirty="0" err="1" smtClean="0"/>
              <a:t>propune</a:t>
            </a:r>
            <a:r>
              <a:rPr lang="en-US" sz="5400" dirty="0" smtClean="0"/>
              <a:t> E3 ? </a:t>
            </a:r>
          </a:p>
          <a:p>
            <a:pPr lvl="1" algn="l">
              <a:lnSpc>
                <a:spcPct val="100000"/>
              </a:lnSpc>
            </a:pPr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aduce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E3 </a:t>
            </a:r>
            <a:r>
              <a:rPr lang="en-US" sz="5400" dirty="0" err="1" smtClean="0"/>
              <a:t>vs</a:t>
            </a:r>
            <a:r>
              <a:rPr lang="en-US" sz="5400" dirty="0" smtClean="0"/>
              <a:t> E2 ?</a:t>
            </a:r>
          </a:p>
          <a:p>
            <a:pPr lvl="1" algn="l">
              <a:lnSpc>
                <a:spcPct val="100000"/>
              </a:lnSpc>
            </a:pPr>
            <a:r>
              <a:rPr lang="en-US" sz="5400" dirty="0" smtClean="0"/>
              <a:t>Care </a:t>
            </a:r>
            <a:r>
              <a:rPr lang="en-US" sz="5400" dirty="0" err="1" smtClean="0"/>
              <a:t>sunt</a:t>
            </a:r>
            <a:r>
              <a:rPr lang="en-US" sz="5400" dirty="0" smtClean="0"/>
              <a:t> </a:t>
            </a:r>
            <a:r>
              <a:rPr lang="en-US" sz="5400" dirty="0" err="1" smtClean="0"/>
              <a:t>principalele</a:t>
            </a:r>
            <a:r>
              <a:rPr lang="en-US" sz="5400" dirty="0" smtClean="0"/>
              <a:t> </a:t>
            </a:r>
            <a:r>
              <a:rPr lang="en-US" sz="5400" dirty="0" err="1" smtClean="0"/>
              <a:t>provocari</a:t>
            </a:r>
            <a:r>
              <a:rPr lang="en-US" sz="5400" dirty="0" smtClean="0"/>
              <a:t> ?</a:t>
            </a:r>
          </a:p>
          <a:p>
            <a:pPr lvl="1" algn="l">
              <a:lnSpc>
                <a:spcPct val="100000"/>
              </a:lnSpc>
            </a:pPr>
            <a:endParaRPr lang="en-US" sz="5400" dirty="0" smtClean="0"/>
          </a:p>
          <a:p>
            <a:pPr lvl="1" algn="l">
              <a:lnSpc>
                <a:spcPct val="100000"/>
              </a:lnSpc>
            </a:pPr>
            <a:endParaRPr lang="en-US" sz="5400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2" algn="l">
              <a:lnSpc>
                <a:spcPct val="100000"/>
              </a:lnSpc>
              <a:buNone/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341" y="1431409"/>
            <a:ext cx="1543105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Beneficii</a:t>
            </a:r>
            <a:r>
              <a:rPr lang="en-US" sz="5400" dirty="0" smtClean="0"/>
              <a:t> (1)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698231" y="2987040"/>
            <a:ext cx="18557256" cy="9020929"/>
          </a:xfrm>
        </p:spPr>
        <p:txBody>
          <a:bodyPr anchor="t"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FE088729-CCB1-436D-B319-BCFBC7E4C572}" type="slidenum">
              <a:rPr lang="en-US" sz="2200" smtClean="0"/>
              <a:pPr/>
              <a:t>5</a:t>
            </a:fld>
            <a:endParaRPr lang="en-US" sz="2200" dirty="0"/>
          </a:p>
        </p:txBody>
      </p:sp>
      <p:pic>
        <p:nvPicPr>
          <p:cNvPr id="23" name="Picture 2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8880" y="2737909"/>
            <a:ext cx="10058399" cy="98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341" y="1431409"/>
            <a:ext cx="1543105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Beneficii</a:t>
            </a:r>
            <a:r>
              <a:rPr lang="en-US" sz="5400" dirty="0" smtClean="0"/>
              <a:t> (2)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698231" y="2987040"/>
            <a:ext cx="18557256" cy="9020929"/>
          </a:xfrm>
        </p:spPr>
        <p:txBody>
          <a:bodyPr anchor="t"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FE088729-CCB1-436D-B319-BCFBC7E4C572}" type="slidenum">
              <a:rPr lang="en-US" sz="2200" smtClean="0"/>
              <a:pPr/>
              <a:t>6</a:t>
            </a:fld>
            <a:endParaRPr lang="en-US" sz="2200" dirty="0"/>
          </a:p>
        </p:txBody>
      </p:sp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8560" y="2755832"/>
            <a:ext cx="10058399" cy="99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341" y="1431409"/>
            <a:ext cx="1543105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Beneficii</a:t>
            </a:r>
            <a:r>
              <a:rPr lang="en-US" sz="5400" dirty="0" smtClean="0"/>
              <a:t> (3)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698231" y="2987040"/>
            <a:ext cx="18557256" cy="9020929"/>
          </a:xfrm>
        </p:spPr>
        <p:txBody>
          <a:bodyPr anchor="t"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FE088729-CCB1-436D-B319-BCFBC7E4C572}" type="slidenum">
              <a:rPr lang="en-US" sz="2200" smtClean="0"/>
              <a:pPr/>
              <a:t>7</a:t>
            </a:fld>
            <a:endParaRPr lang="en-US" sz="2200" dirty="0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3517" y="2763520"/>
            <a:ext cx="10268633" cy="99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8</a:t>
            </a:fld>
            <a:endParaRPr lang="en-US" sz="22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082" y="2980367"/>
            <a:ext cx="7973703" cy="88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rId3"/>
          </p:cNvPr>
          <p:cNvSpPr/>
          <p:nvPr/>
        </p:nvSpPr>
        <p:spPr>
          <a:xfrm>
            <a:off x="10334444" y="3001992"/>
            <a:ext cx="10493556" cy="9515127"/>
          </a:xfrm>
          <a:prstGeom prst="rect">
            <a:avLst/>
          </a:prstGeom>
          <a:solidFill>
            <a:srgbClr val="A3D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Portal</a:t>
            </a:r>
            <a:r>
              <a:rPr lang="ro-RO" sz="2800" dirty="0" smtClean="0">
                <a:solidFill>
                  <a:schemeClr val="tx1"/>
                </a:solidFill>
              </a:rPr>
              <a:t> interactiune cu publicul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11" y="3798093"/>
            <a:ext cx="4037223" cy="8384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219" y="4059883"/>
            <a:ext cx="3927825" cy="8140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950" y="4380303"/>
            <a:ext cx="3971050" cy="81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 -  </a:t>
            </a:r>
            <a:r>
              <a:rPr lang="en-US" sz="5400" dirty="0" err="1" smtClean="0"/>
              <a:t>Arhitectura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9</a:t>
            </a:fld>
            <a:endParaRPr lang="en-US" sz="2200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3-tier : Client Web -&gt;</a:t>
            </a:r>
            <a:r>
              <a:rPr lang="en-US" dirty="0" smtClean="0">
                <a:sym typeface="Wingdings" pitchFamily="2" charset="2"/>
              </a:rPr>
              <a:t> Server </a:t>
            </a:r>
            <a:r>
              <a:rPr lang="en-US" dirty="0" err="1" smtClean="0">
                <a:sym typeface="Wingdings" pitchFamily="2" charset="2"/>
              </a:rPr>
              <a:t>aplicatie</a:t>
            </a:r>
            <a:r>
              <a:rPr lang="en-US" dirty="0" smtClean="0"/>
              <a:t>  -&gt; </a:t>
            </a:r>
            <a:r>
              <a:rPr lang="en-US" dirty="0" err="1" smtClean="0"/>
              <a:t>Baza</a:t>
            </a:r>
            <a:r>
              <a:rPr lang="en-US" dirty="0" smtClean="0"/>
              <a:t> de date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Tehnologie</a:t>
            </a:r>
            <a:r>
              <a:rPr lang="en-US" dirty="0" smtClean="0"/>
              <a:t> </a:t>
            </a:r>
            <a:r>
              <a:rPr lang="en-US" dirty="0" err="1" smtClean="0"/>
              <a:t>unica</a:t>
            </a:r>
            <a:r>
              <a:rPr lang="en-US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back-end: Java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front-end:  </a:t>
            </a:r>
            <a:r>
              <a:rPr lang="en-US" dirty="0" err="1" smtClean="0"/>
              <a:t>AngularJS</a:t>
            </a:r>
            <a:r>
              <a:rPr lang="en-US" dirty="0" smtClean="0"/>
              <a:t>  (</a:t>
            </a:r>
            <a:r>
              <a:rPr lang="en-US" dirty="0" err="1" smtClean="0"/>
              <a:t>interfata</a:t>
            </a:r>
            <a:r>
              <a:rPr lang="en-US" dirty="0" smtClean="0"/>
              <a:t> </a:t>
            </a:r>
            <a:r>
              <a:rPr lang="en-US" dirty="0" err="1" smtClean="0"/>
              <a:t>utilizator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Deschisa</a:t>
            </a:r>
            <a:r>
              <a:rPr lang="en-US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bazata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servicii</a:t>
            </a:r>
            <a:r>
              <a:rPr lang="en-US" dirty="0" smtClean="0"/>
              <a:t>  (SOA)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servicii</a:t>
            </a:r>
            <a:r>
              <a:rPr lang="en-US" dirty="0" smtClean="0"/>
              <a:t> orchestrate in  </a:t>
            </a:r>
            <a:r>
              <a:rPr lang="en-US" dirty="0" err="1" smtClean="0"/>
              <a:t>procese</a:t>
            </a:r>
            <a:r>
              <a:rPr lang="en-US" dirty="0" smtClean="0"/>
              <a:t> </a:t>
            </a:r>
            <a:r>
              <a:rPr lang="en-US" dirty="0" err="1" smtClean="0"/>
              <a:t>gestionate</a:t>
            </a:r>
            <a:r>
              <a:rPr lang="en-US" dirty="0" smtClean="0"/>
              <a:t> de BPM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2127" y="5765979"/>
            <a:ext cx="3402269" cy="9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234" y="4366314"/>
            <a:ext cx="2955745" cy="15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306" y="7222856"/>
            <a:ext cx="2473656" cy="12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2340" y="7775185"/>
            <a:ext cx="2728943" cy="18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4885</TotalTime>
  <Words>800</Words>
  <Application>Microsoft Office PowerPoint</Application>
  <PresentationFormat>Custom</PresentationFormat>
  <Paragraphs>306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Obiective curs</vt:lpstr>
      <vt:lpstr>Agenda – Prezentare Generala</vt:lpstr>
      <vt:lpstr>Obiectivele proiectului</vt:lpstr>
      <vt:lpstr>Beneficii (1)</vt:lpstr>
      <vt:lpstr>Beneficii (2)</vt:lpstr>
      <vt:lpstr>Beneficii (3)</vt:lpstr>
      <vt:lpstr>Ce este nou ?</vt:lpstr>
      <vt:lpstr>Ce este nou ? -  Arhitectura</vt:lpstr>
      <vt:lpstr>Ce este nou ? -  Modelul de date </vt:lpstr>
      <vt:lpstr>Ce este nou ? -  Functionalitati (1)</vt:lpstr>
      <vt:lpstr>Ce este nou ? -  Functionalitati (2)</vt:lpstr>
      <vt:lpstr>Arhitectura - componente functionale </vt:lpstr>
      <vt:lpstr>Arhitectura - servicii</vt:lpstr>
      <vt:lpstr>Arhitectura – produse standard (COTS)</vt:lpstr>
      <vt:lpstr>Entitatile sistemului  - Imobilul</vt:lpstr>
      <vt:lpstr>Entitatile sistemului  - Persoana</vt:lpstr>
      <vt:lpstr>Entitatile sistemului  - Cererea</vt:lpstr>
      <vt:lpstr>Componente functionale principale</vt:lpstr>
      <vt:lpstr>Gestiune documentatii - Functionalitati</vt:lpstr>
      <vt:lpstr>PowerPoint Presentation</vt:lpstr>
      <vt:lpstr>PowerPoint Presentation</vt:lpstr>
      <vt:lpstr>Gestiune cereri - Functionalitati</vt:lpstr>
      <vt:lpstr>PowerPoint Presentation</vt:lpstr>
      <vt:lpstr>PowerPoint Presentation</vt:lpstr>
      <vt:lpstr>PowerPoint Presentation</vt:lpstr>
      <vt:lpstr>Receptie tehnica - Functionalitati</vt:lpstr>
      <vt:lpstr>PowerPoint Presentation</vt:lpstr>
      <vt:lpstr>PowerPoint Presentation</vt:lpstr>
      <vt:lpstr>Inscriere carte funciara - Functionalitati</vt:lpstr>
      <vt:lpstr>PowerPoint Presentation</vt:lpstr>
      <vt:lpstr>PowerPoint Presentation</vt:lpstr>
      <vt:lpstr>Harta- Functionalitati</vt:lpstr>
      <vt:lpstr>Harta- Straturi</vt:lpstr>
      <vt:lpstr>Conversie date - Functionalitati</vt:lpstr>
      <vt:lpstr>Fluxul general - Informational</vt:lpstr>
      <vt:lpstr>Fluxul general - Informatic</vt:lpstr>
      <vt:lpstr>Tranzitia unei cereri (diagrama starilor)</vt:lpstr>
      <vt:lpstr>Prima inregistrare</vt:lpstr>
      <vt:lpstr>Actualizare imobil</vt:lpstr>
      <vt:lpstr>Transformare imobil (1)</vt:lpstr>
      <vt:lpstr>Transformare imobil (2)</vt:lpstr>
      <vt:lpstr>Recapitulare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Irimia</dc:creator>
  <cp:lastModifiedBy>Mihaela</cp:lastModifiedBy>
  <cp:revision>362</cp:revision>
  <dcterms:created xsi:type="dcterms:W3CDTF">2016-03-25T15:48:49Z</dcterms:created>
  <dcterms:modified xsi:type="dcterms:W3CDTF">2016-04-13T12:39:34Z</dcterms:modified>
</cp:coreProperties>
</file>